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78" r:id="rId2"/>
    <p:sldId id="287" r:id="rId3"/>
    <p:sldId id="291" r:id="rId4"/>
    <p:sldId id="257" r:id="rId5"/>
    <p:sldId id="281" r:id="rId6"/>
    <p:sldId id="292" r:id="rId7"/>
    <p:sldId id="258" r:id="rId8"/>
    <p:sldId id="259" r:id="rId9"/>
    <p:sldId id="285" r:id="rId10"/>
    <p:sldId id="293" r:id="rId11"/>
    <p:sldId id="299" r:id="rId12"/>
    <p:sldId id="260" r:id="rId13"/>
    <p:sldId id="261" r:id="rId14"/>
    <p:sldId id="300" r:id="rId15"/>
    <p:sldId id="262" r:id="rId16"/>
    <p:sldId id="301" r:id="rId17"/>
    <p:sldId id="263" r:id="rId18"/>
    <p:sldId id="296" r:id="rId19"/>
    <p:sldId id="264" r:id="rId20"/>
    <p:sldId id="297" r:id="rId21"/>
    <p:sldId id="265" r:id="rId22"/>
    <p:sldId id="266" r:id="rId23"/>
    <p:sldId id="302" r:id="rId24"/>
    <p:sldId id="267" r:id="rId25"/>
    <p:sldId id="303" r:id="rId26"/>
    <p:sldId id="308" r:id="rId27"/>
    <p:sldId id="288" r:id="rId28"/>
    <p:sldId id="268" r:id="rId29"/>
    <p:sldId id="289" r:id="rId30"/>
    <p:sldId id="304" r:id="rId31"/>
    <p:sldId id="269" r:id="rId32"/>
    <p:sldId id="270" r:id="rId33"/>
    <p:sldId id="305" r:id="rId34"/>
    <p:sldId id="271" r:id="rId35"/>
    <p:sldId id="272" r:id="rId36"/>
    <p:sldId id="306" r:id="rId37"/>
    <p:sldId id="273" r:id="rId38"/>
    <p:sldId id="307" r:id="rId39"/>
    <p:sldId id="294" r:id="rId40"/>
    <p:sldId id="298" r:id="rId41"/>
    <p:sldId id="295" r:id="rId42"/>
    <p:sldId id="274"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autoAdjust="0"/>
  </p:normalViewPr>
  <p:slideViewPr>
    <p:cSldViewPr snapToGrid="0">
      <p:cViewPr>
        <p:scale>
          <a:sx n="75" d="100"/>
          <a:sy n="75" d="100"/>
        </p:scale>
        <p:origin x="2592" y="1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6E443F-33D8-4E85-8AFE-65004E4D7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055CE3-DD60-4639-8A3F-048554FF2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CF136D-3FCD-48C1-B53D-A3F90E4E2109}" type="datetimeFigureOut">
              <a:rPr lang="en-US" smtClean="0"/>
              <a:t>9/6/2025</a:t>
            </a:fld>
            <a:endParaRPr lang="en-US"/>
          </a:p>
        </p:txBody>
      </p:sp>
      <p:sp>
        <p:nvSpPr>
          <p:cNvPr id="4" name="Footer Placeholder 3">
            <a:extLst>
              <a:ext uri="{FF2B5EF4-FFF2-40B4-BE49-F238E27FC236}">
                <a16:creationId xmlns:a16="http://schemas.microsoft.com/office/drawing/2014/main" id="{8B9FE9A4-B804-4D76-8DE2-3A1C0C557A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3E5008-A028-407D-9D09-0E53ED7EB8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C08A7-1B9B-4C5F-9FCD-8FC4E70AFFF8}" type="slidenum">
              <a:rPr lang="en-US" smtClean="0"/>
              <a:t>‹#›</a:t>
            </a:fld>
            <a:endParaRPr lang="en-US"/>
          </a:p>
        </p:txBody>
      </p:sp>
    </p:spTree>
    <p:extLst>
      <p:ext uri="{BB962C8B-B14F-4D97-AF65-F5344CB8AC3E}">
        <p14:creationId xmlns:p14="http://schemas.microsoft.com/office/powerpoint/2010/main" val="91542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3</a:t>
            </a:fld>
            <a:endParaRPr lang="en-US"/>
          </a:p>
        </p:txBody>
      </p:sp>
    </p:spTree>
    <p:extLst>
      <p:ext uri="{BB962C8B-B14F-4D97-AF65-F5344CB8AC3E}">
        <p14:creationId xmlns:p14="http://schemas.microsoft.com/office/powerpoint/2010/main" val="141094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4</a:t>
            </a:fld>
            <a:endParaRPr lang="en-US"/>
          </a:p>
        </p:txBody>
      </p:sp>
    </p:spTree>
    <p:extLst>
      <p:ext uri="{BB962C8B-B14F-4D97-AF65-F5344CB8AC3E}">
        <p14:creationId xmlns:p14="http://schemas.microsoft.com/office/powerpoint/2010/main" val="34819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5</a:t>
            </a:fld>
            <a:endParaRPr lang="en-US"/>
          </a:p>
        </p:txBody>
      </p:sp>
    </p:spTree>
    <p:extLst>
      <p:ext uri="{BB962C8B-B14F-4D97-AF65-F5344CB8AC3E}">
        <p14:creationId xmlns:p14="http://schemas.microsoft.com/office/powerpoint/2010/main" val="160537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6</a:t>
            </a:fld>
            <a:endParaRPr lang="en-US"/>
          </a:p>
        </p:txBody>
      </p:sp>
    </p:spTree>
    <p:extLst>
      <p:ext uri="{BB962C8B-B14F-4D97-AF65-F5344CB8AC3E}">
        <p14:creationId xmlns:p14="http://schemas.microsoft.com/office/powerpoint/2010/main" val="306441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7</a:t>
            </a:fld>
            <a:endParaRPr lang="en-US"/>
          </a:p>
        </p:txBody>
      </p:sp>
    </p:spTree>
    <p:extLst>
      <p:ext uri="{BB962C8B-B14F-4D97-AF65-F5344CB8AC3E}">
        <p14:creationId xmlns:p14="http://schemas.microsoft.com/office/powerpoint/2010/main" val="150702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8</a:t>
            </a:fld>
            <a:endParaRPr lang="en-US"/>
          </a:p>
        </p:txBody>
      </p:sp>
    </p:spTree>
    <p:extLst>
      <p:ext uri="{BB962C8B-B14F-4D97-AF65-F5344CB8AC3E}">
        <p14:creationId xmlns:p14="http://schemas.microsoft.com/office/powerpoint/2010/main" val="42948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9</a:t>
            </a:fld>
            <a:endParaRPr lang="en-US"/>
          </a:p>
        </p:txBody>
      </p:sp>
    </p:spTree>
    <p:extLst>
      <p:ext uri="{BB962C8B-B14F-4D97-AF65-F5344CB8AC3E}">
        <p14:creationId xmlns:p14="http://schemas.microsoft.com/office/powerpoint/2010/main" val="76146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D4A49E-A63C-4AC3-8ED1-99FF9845DCE3}" type="slidenum">
              <a:rPr lang="en-US" smtClean="0"/>
              <a:t>10</a:t>
            </a:fld>
            <a:endParaRPr lang="en-US"/>
          </a:p>
        </p:txBody>
      </p:sp>
    </p:spTree>
    <p:extLst>
      <p:ext uri="{BB962C8B-B14F-4D97-AF65-F5344CB8AC3E}">
        <p14:creationId xmlns:p14="http://schemas.microsoft.com/office/powerpoint/2010/main" val="341405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9/6/2025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51357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8665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288834"/>
            <a:ext cx="8229600" cy="43912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a:t>EcPE Department</a:t>
            </a:r>
          </a:p>
        </p:txBody>
      </p:sp>
      <p:sp>
        <p:nvSpPr>
          <p:cNvPr id="2" name="Rectangle 1">
            <a:extLst>
              <a:ext uri="{FF2B5EF4-FFF2-40B4-BE49-F238E27FC236}">
                <a16:creationId xmlns:a16="http://schemas.microsoft.com/office/drawing/2014/main" id="{07DEBD9A-734A-4F24-A173-BC0CF8F400AB}"/>
              </a:ext>
            </a:extLst>
          </p:cNvPr>
          <p:cNvSpPr/>
          <p:nvPr userDrawn="1"/>
        </p:nvSpPr>
        <p:spPr bwMode="auto">
          <a:xfrm>
            <a:off x="457200" y="825178"/>
            <a:ext cx="8229600" cy="91606"/>
          </a:xfrm>
          <a:prstGeom prst="rect">
            <a:avLst/>
          </a:prstGeom>
          <a:gradFill flip="none" rotWithShape="1">
            <a:gsLst>
              <a:gs pos="54000">
                <a:srgbClr val="FFA9A9"/>
              </a:gs>
              <a:gs pos="23000">
                <a:srgbClr val="FF0000">
                  <a:lumMod val="68000"/>
                  <a:lumOff val="32000"/>
                </a:srgbClr>
              </a:gs>
              <a:gs pos="85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387350" y="2213113"/>
            <a:ext cx="8369300" cy="2054087"/>
          </a:xfrm>
        </p:spPr>
        <p:txBody>
          <a:bodyPr/>
          <a:lstStyle/>
          <a:p>
            <a:pPr algn="ctr"/>
            <a:r>
              <a:rPr lang="en-US" sz="4000" b="1" dirty="0"/>
              <a:t>Introduction to  Distribution Systems</a:t>
            </a:r>
            <a:br>
              <a:rPr lang="en-US" sz="4000" b="1" dirty="0"/>
            </a:br>
            <a:endParaRPr lang="en-US" sz="4000" b="1"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sz="2800" dirty="0">
                <a:solidFill>
                  <a:schemeClr val="tx1"/>
                </a:solidFill>
              </a:rPr>
              <a:t>Dr. Zhaoyu Wang</a:t>
            </a:r>
          </a:p>
          <a:p>
            <a:pPr algn="ctr"/>
            <a:r>
              <a:rPr lang="en-US" sz="2800" dirty="0">
                <a:solidFill>
                  <a:schemeClr val="tx1"/>
                </a:solidFill>
              </a:rPr>
              <a:t>1113 </a:t>
            </a:r>
            <a:r>
              <a:rPr lang="en-US" sz="2800" dirty="0" err="1">
                <a:solidFill>
                  <a:schemeClr val="tx1"/>
                </a:solidFill>
              </a:rPr>
              <a:t>Coover</a:t>
            </a:r>
            <a:r>
              <a:rPr lang="en-US" sz="2800" dirty="0">
                <a:solidFill>
                  <a:schemeClr val="tx1"/>
                </a:solidFill>
              </a:rPr>
              <a:t> Hall, Ames, IA</a:t>
            </a:r>
          </a:p>
          <a:p>
            <a:pPr algn="ctr"/>
            <a:r>
              <a:rPr lang="en-US" sz="2800"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207-1B4F-462A-BBC1-BCC34CC318AE}"/>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 Substation Devices</a:t>
            </a:r>
          </a:p>
        </p:txBody>
      </p:sp>
      <p:sp>
        <p:nvSpPr>
          <p:cNvPr id="7" name="Slide Number Placeholder 6">
            <a:extLst>
              <a:ext uri="{FF2B5EF4-FFF2-40B4-BE49-F238E27FC236}">
                <a16:creationId xmlns:a16="http://schemas.microsoft.com/office/drawing/2014/main" id="{0078DDA6-7B99-4098-96C7-3B58EB371A1C}"/>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3" name="Text Placeholder 4">
            <a:extLst>
              <a:ext uri="{FF2B5EF4-FFF2-40B4-BE49-F238E27FC236}">
                <a16:creationId xmlns:a16="http://schemas.microsoft.com/office/drawing/2014/main" id="{B78A7A8D-9891-84C8-3091-00946DC0B3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8" name="TextBox 7">
            <a:extLst>
              <a:ext uri="{FF2B5EF4-FFF2-40B4-BE49-F238E27FC236}">
                <a16:creationId xmlns:a16="http://schemas.microsoft.com/office/drawing/2014/main" id="{AEDB00CB-2D36-4978-8DE7-4FD21612EE28}"/>
              </a:ext>
            </a:extLst>
          </p:cNvPr>
          <p:cNvSpPr txBox="1"/>
          <p:nvPr/>
        </p:nvSpPr>
        <p:spPr>
          <a:xfrm>
            <a:off x="457200" y="1018903"/>
            <a:ext cx="8610600" cy="3476016"/>
          </a:xfrm>
          <a:prstGeom prst="rect">
            <a:avLst/>
          </a:prstGeom>
          <a:noFill/>
        </p:spPr>
        <p:txBody>
          <a:bodyPr wrap="square">
            <a:spAutoFit/>
          </a:bodyPr>
          <a:lstStyle/>
          <a:p>
            <a:pPr marL="342891" indent="-342891" algn="just" eaLnBrk="1" hangingPunct="1">
              <a:lnSpc>
                <a:spcPct val="110000"/>
              </a:lnSpc>
              <a:spcBef>
                <a:spcPts val="600"/>
              </a:spcBef>
              <a:spcAft>
                <a:spcPts val="600"/>
              </a:spcAft>
              <a:buClr>
                <a:srgbClr val="CE1126"/>
              </a:buClr>
              <a:buSzPct val="80000"/>
              <a:buFont typeface="Wingdings" panose="05000000000000000000" pitchFamily="2" charset="2"/>
              <a:buChar char="q"/>
            </a:pPr>
            <a:r>
              <a:rPr lang="en-US" dirty="0">
                <a:solidFill>
                  <a:schemeClr val="tx2"/>
                </a:solidFill>
                <a:latin typeface="Calibri" panose="020F0502020204030204" pitchFamily="34" charset="0"/>
                <a:cs typeface="Calibri" panose="020F0502020204030204" pitchFamily="34" charset="0"/>
              </a:rPr>
              <a:t>Distribution substations can have air- or gas-insulated equipment. Modern substations are typically gas insulated because gas reduces the size of equipment and provides additional advantages. </a:t>
            </a:r>
          </a:p>
          <a:p>
            <a:pPr marL="342891" indent="-342891" algn="just" eaLnBrk="1" hangingPunct="1">
              <a:lnSpc>
                <a:spcPct val="110000"/>
              </a:lnSpc>
              <a:spcBef>
                <a:spcPts val="600"/>
              </a:spcBef>
              <a:spcAft>
                <a:spcPts val="600"/>
              </a:spcAft>
              <a:buClr>
                <a:srgbClr val="CE1126"/>
              </a:buClr>
              <a:buSzPct val="80000"/>
              <a:buFont typeface="Wingdings" panose="05000000000000000000" pitchFamily="2" charset="2"/>
              <a:buChar char="q"/>
            </a:pPr>
            <a:r>
              <a:rPr lang="en-US" dirty="0">
                <a:solidFill>
                  <a:schemeClr val="tx2"/>
                </a:solidFill>
                <a:latin typeface="Calibri" panose="020F0502020204030204" pitchFamily="34" charset="0"/>
                <a:cs typeface="Calibri" panose="020F0502020204030204" pitchFamily="34" charset="0"/>
              </a:rPr>
              <a:t>Sulfur hexafluoride (SF</a:t>
            </a:r>
            <a:r>
              <a:rPr lang="en-US" baseline="-25000" dirty="0">
                <a:solidFill>
                  <a:schemeClr val="tx2"/>
                </a:solidFill>
                <a:latin typeface="Calibri" panose="020F0502020204030204" pitchFamily="34" charset="0"/>
                <a:cs typeface="Calibri" panose="020F0502020204030204" pitchFamily="34" charset="0"/>
              </a:rPr>
              <a:t>6</a:t>
            </a:r>
            <a:r>
              <a:rPr lang="en-US" dirty="0">
                <a:solidFill>
                  <a:schemeClr val="tx2"/>
                </a:solidFill>
                <a:latin typeface="Calibri" panose="020F0502020204030204" pitchFamily="34" charset="0"/>
                <a:cs typeface="Calibri" panose="020F0502020204030204" pitchFamily="34" charset="0"/>
              </a:rPr>
              <a:t>) has been used for substation equipment for many years. However, there are some environmental concerns associated with SF</a:t>
            </a:r>
            <a:r>
              <a:rPr lang="en-US" baseline="-25000" dirty="0">
                <a:solidFill>
                  <a:schemeClr val="tx2"/>
                </a:solidFill>
                <a:latin typeface="Calibri" panose="020F0502020204030204" pitchFamily="34" charset="0"/>
                <a:cs typeface="Calibri" panose="020F0502020204030204" pitchFamily="34" charset="0"/>
              </a:rPr>
              <a:t>6</a:t>
            </a:r>
            <a:r>
              <a:rPr lang="en-US" dirty="0">
                <a:solidFill>
                  <a:schemeClr val="tx2"/>
                </a:solidFill>
                <a:latin typeface="Calibri" panose="020F0502020204030204" pitchFamily="34" charset="0"/>
                <a:cs typeface="Calibri" panose="020F0502020204030204" pitchFamily="34" charset="0"/>
              </a:rPr>
              <a:t>, which is prompting scientists to look for alternatives.</a:t>
            </a:r>
          </a:p>
        </p:txBody>
      </p:sp>
    </p:spTree>
    <p:extLst>
      <p:ext uri="{BB962C8B-B14F-4D97-AF65-F5344CB8AC3E}">
        <p14:creationId xmlns:p14="http://schemas.microsoft.com/office/powerpoint/2010/main" val="171354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0C17-AEED-410C-9390-317991806646}"/>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1.1 Power Transformers</a:t>
            </a:r>
          </a:p>
        </p:txBody>
      </p:sp>
      <p:sp>
        <p:nvSpPr>
          <p:cNvPr id="3" name="Content Placeholder 2">
            <a:extLst>
              <a:ext uri="{FF2B5EF4-FFF2-40B4-BE49-F238E27FC236}">
                <a16:creationId xmlns:a16="http://schemas.microsoft.com/office/drawing/2014/main" id="{08527D34-410D-41E3-AB63-7D8CD1A06A32}"/>
              </a:ext>
            </a:extLst>
          </p:cNvPr>
          <p:cNvSpPr>
            <a:spLocks noGrp="1"/>
          </p:cNvSpPr>
          <p:nvPr>
            <p:ph idx="1"/>
          </p:nvPr>
        </p:nvSpPr>
        <p:spPr>
          <a:xfrm>
            <a:off x="457200" y="1107479"/>
            <a:ext cx="8229600" cy="4607525"/>
          </a:xfrm>
        </p:spPr>
        <p:txBody>
          <a:bodyPr/>
          <a:lstStyle/>
          <a:p>
            <a:pPr algn="just">
              <a:lnSpc>
                <a:spcPct val="120000"/>
              </a:lnSpc>
              <a:spcBef>
                <a:spcPts val="400"/>
              </a:spcBef>
              <a:spcAft>
                <a:spcPts val="6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Power transformers are large transformers that receive power from the transmission system and reduce the voltage for distribution of power to consumers.</a:t>
            </a:r>
          </a:p>
          <a:p>
            <a:pPr algn="just">
              <a:lnSpc>
                <a:spcPct val="120000"/>
              </a:lnSpc>
              <a:spcBef>
                <a:spcPts val="400"/>
              </a:spcBef>
              <a:spcAft>
                <a:spcPts val="600"/>
              </a:spcAft>
              <a:buFont typeface="Wingdings" panose="05000000000000000000" pitchFamily="2" charset="2"/>
              <a:buChar char="q"/>
            </a:pPr>
            <a:r>
              <a:rPr lang="en-US" sz="2400" kern="1200" dirty="0">
                <a:solidFill>
                  <a:srgbClr val="FF0000"/>
                </a:solidFill>
                <a:latin typeface="Calibri" panose="020F0502020204030204" pitchFamily="34" charset="0"/>
                <a:cs typeface="Calibri" panose="020F0502020204030204" pitchFamily="34" charset="0"/>
              </a:rPr>
              <a:t>These transformers have multiple power ratings, such as 15/20/25 MVA OA/FA/FOA. </a:t>
            </a:r>
            <a:r>
              <a:rPr lang="en-US" sz="2400" kern="1200" dirty="0">
                <a:solidFill>
                  <a:schemeClr val="tx2"/>
                </a:solidFill>
                <a:latin typeface="Calibri" panose="020F0502020204030204" pitchFamily="34" charset="0"/>
                <a:cs typeface="Calibri" panose="020F0502020204030204" pitchFamily="34" charset="0"/>
              </a:rPr>
              <a:t>The rating implies that the transformer will handle up to 15MVA with cooling provided by convective flow of oil through fins (OA), up to 20MVA with additional cooling provided by fans circulating air through fins (FA), and up to 25MVA with cooling aided by forced air as well as forced oil circulation (FOA). </a:t>
            </a:r>
          </a:p>
        </p:txBody>
      </p:sp>
      <p:sp>
        <p:nvSpPr>
          <p:cNvPr id="7" name="Slide Number Placeholder 6">
            <a:extLst>
              <a:ext uri="{FF2B5EF4-FFF2-40B4-BE49-F238E27FC236}">
                <a16:creationId xmlns:a16="http://schemas.microsoft.com/office/drawing/2014/main" id="{730C90DF-C661-4933-A02F-215D7A0C37C8}"/>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Text Placeholder 4">
            <a:extLst>
              <a:ext uri="{FF2B5EF4-FFF2-40B4-BE49-F238E27FC236}">
                <a16:creationId xmlns:a16="http://schemas.microsoft.com/office/drawing/2014/main" id="{7B28B509-3073-7AAE-3738-A6642E118F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6314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0C17-AEED-410C-9390-317991806646}"/>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1.1 Power Transformers</a:t>
            </a:r>
          </a:p>
        </p:txBody>
      </p:sp>
      <p:sp>
        <p:nvSpPr>
          <p:cNvPr id="3" name="Content Placeholder 2">
            <a:extLst>
              <a:ext uri="{FF2B5EF4-FFF2-40B4-BE49-F238E27FC236}">
                <a16:creationId xmlns:a16="http://schemas.microsoft.com/office/drawing/2014/main" id="{08527D34-410D-41E3-AB63-7D8CD1A06A32}"/>
              </a:ext>
            </a:extLst>
          </p:cNvPr>
          <p:cNvSpPr>
            <a:spLocks noGrp="1"/>
          </p:cNvSpPr>
          <p:nvPr>
            <p:ph idx="1"/>
          </p:nvPr>
        </p:nvSpPr>
        <p:spPr>
          <a:xfrm>
            <a:off x="457200" y="1107479"/>
            <a:ext cx="8229600" cy="4607525"/>
          </a:xfrm>
        </p:spPr>
        <p:txBody>
          <a:bodyPr/>
          <a:lstStyle/>
          <a:p>
            <a:pPr algn="just">
              <a:lnSpc>
                <a:spcPct val="120000"/>
              </a:lnSpc>
              <a:spcBef>
                <a:spcPts val="400"/>
              </a:spcBef>
              <a:spcAft>
                <a:spcPts val="6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These transformers typically have a </a:t>
            </a:r>
            <a:r>
              <a:rPr lang="en-US" sz="2800" kern="1200" dirty="0">
                <a:solidFill>
                  <a:srgbClr val="FF0000"/>
                </a:solidFill>
                <a:latin typeface="Calibri" panose="020F0502020204030204" pitchFamily="34" charset="0"/>
                <a:cs typeface="Calibri" panose="020F0502020204030204" pitchFamily="34" charset="0"/>
              </a:rPr>
              <a:t>load tap changer (LTC) on the secondary side</a:t>
            </a:r>
            <a:r>
              <a:rPr lang="en-US" sz="2800" kern="1200" dirty="0">
                <a:solidFill>
                  <a:schemeClr val="tx2"/>
                </a:solidFill>
                <a:latin typeface="Calibri" panose="020F0502020204030204" pitchFamily="34" charset="0"/>
                <a:cs typeface="Calibri" panose="020F0502020204030204" pitchFamily="34" charset="0"/>
              </a:rPr>
              <a:t> to change the low-voltage side voltage up or down, depending on the load on the system.</a:t>
            </a:r>
          </a:p>
        </p:txBody>
      </p:sp>
      <p:sp>
        <p:nvSpPr>
          <p:cNvPr id="7" name="Slide Number Placeholder 6">
            <a:extLst>
              <a:ext uri="{FF2B5EF4-FFF2-40B4-BE49-F238E27FC236}">
                <a16:creationId xmlns:a16="http://schemas.microsoft.com/office/drawing/2014/main" id="{730C90DF-C661-4933-A02F-215D7A0C37C8}"/>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Text Placeholder 4">
            <a:extLst>
              <a:ext uri="{FF2B5EF4-FFF2-40B4-BE49-F238E27FC236}">
                <a16:creationId xmlns:a16="http://schemas.microsoft.com/office/drawing/2014/main" id="{7B28B509-3073-7AAE-3738-A6642E118F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6434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9957-802E-41B4-9528-B89588951573}"/>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1.2 Switchgear</a:t>
            </a:r>
          </a:p>
        </p:txBody>
      </p:sp>
      <p:sp>
        <p:nvSpPr>
          <p:cNvPr id="3" name="Content Placeholder 2">
            <a:extLst>
              <a:ext uri="{FF2B5EF4-FFF2-40B4-BE49-F238E27FC236}">
                <a16:creationId xmlns:a16="http://schemas.microsoft.com/office/drawing/2014/main" id="{A7694318-33FC-4809-A72B-AB663C28EA09}"/>
              </a:ext>
            </a:extLst>
          </p:cNvPr>
          <p:cNvSpPr>
            <a:spLocks noGrp="1"/>
          </p:cNvSpPr>
          <p:nvPr>
            <p:ph idx="1"/>
          </p:nvPr>
        </p:nvSpPr>
        <p:spPr>
          <a:xfrm>
            <a:off x="457200" y="1066803"/>
            <a:ext cx="8229600" cy="5130797"/>
          </a:xfrm>
        </p:spPr>
        <p:txBody>
          <a:bodyPr>
            <a:noAutofit/>
          </a:bodyPr>
          <a:lstStyle/>
          <a:p>
            <a:pPr algn="just">
              <a:lnSpc>
                <a:spcPct val="120000"/>
              </a:lnSpc>
              <a:spcBef>
                <a:spcPts val="400"/>
              </a:spcBef>
              <a:spcAft>
                <a:spcPts val="6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Switchgear includes all the devices that are used for opening or closing an electrical path</a:t>
            </a:r>
            <a:r>
              <a:rPr lang="en-US" sz="2400" kern="1200" dirty="0">
                <a:solidFill>
                  <a:srgbClr val="FF0000"/>
                </a:solidFill>
                <a:latin typeface="Calibri" panose="020F0502020204030204" pitchFamily="34" charset="0"/>
                <a:cs typeface="Calibri" panose="020F0502020204030204" pitchFamily="34" charset="0"/>
              </a:rPr>
              <a:t>. The most important of them is the circuit breaker, which is designed to open under fault conditions. </a:t>
            </a:r>
          </a:p>
          <a:p>
            <a:pPr algn="just">
              <a:lnSpc>
                <a:spcPct val="120000"/>
              </a:lnSpc>
              <a:spcBef>
                <a:spcPts val="400"/>
              </a:spcBef>
              <a:spcAft>
                <a:spcPts val="600"/>
              </a:spcAft>
              <a:buFont typeface="Wingdings" panose="05000000000000000000" pitchFamily="2" charset="2"/>
              <a:buChar char="q"/>
            </a:pPr>
            <a:r>
              <a:rPr lang="en-US" sz="2400" kern="1200" dirty="0">
                <a:solidFill>
                  <a:srgbClr val="FF0000"/>
                </a:solidFill>
                <a:latin typeface="Calibri" panose="020F0502020204030204" pitchFamily="34" charset="0"/>
                <a:cs typeface="Calibri" panose="020F0502020204030204" pitchFamily="34" charset="0"/>
              </a:rPr>
              <a:t>A circuit breaker can have air, oil, vacuum, or gas as the media. </a:t>
            </a:r>
          </a:p>
          <a:p>
            <a:pPr marL="640080" algn="just">
              <a:lnSpc>
                <a:spcPct val="125000"/>
              </a:lnSpc>
              <a:spcBef>
                <a:spcPts val="300"/>
              </a:spcBef>
              <a:spcAft>
                <a:spcPts val="300"/>
              </a:spcAft>
              <a:buFont typeface="Wingdings" panose="05000000000000000000" pitchFamily="2" charset="2"/>
              <a:buChar char="§"/>
            </a:pPr>
            <a:r>
              <a:rPr lang="en-US" sz="2400" dirty="0">
                <a:solidFill>
                  <a:schemeClr val="accent4"/>
                </a:solidFill>
                <a:latin typeface="Calibri" panose="020F0502020204030204" pitchFamily="34" charset="0"/>
                <a:cs typeface="Calibri" panose="020F0502020204030204" pitchFamily="34" charset="0"/>
              </a:rPr>
              <a:t>Modern circuit breakers at high voltages are SF6 based, but most of the circuit breakers in the 15-kV class use vacuum-based interruption mechanism. </a:t>
            </a:r>
          </a:p>
        </p:txBody>
      </p:sp>
      <p:sp>
        <p:nvSpPr>
          <p:cNvPr id="7" name="Slide Number Placeholder 6">
            <a:extLst>
              <a:ext uri="{FF2B5EF4-FFF2-40B4-BE49-F238E27FC236}">
                <a16:creationId xmlns:a16="http://schemas.microsoft.com/office/drawing/2014/main" id="{B1358D58-F10E-4B6E-88AB-A79113BC3C53}"/>
              </a:ext>
            </a:extLst>
          </p:cNvPr>
          <p:cNvSpPr>
            <a:spLocks noGrp="1"/>
          </p:cNvSpPr>
          <p:nvPr>
            <p:ph type="sldNum" sz="quarter" idx="12"/>
          </p:nvPr>
        </p:nvSpPr>
        <p:spPr/>
        <p:txBody>
          <a:bodyPr/>
          <a:lstStyle/>
          <a:p>
            <a:fld id="{98783A6C-F2E5-470E-8F07-6DF2D28172F3}" type="slidenum">
              <a:rPr lang="en-US" smtClean="0"/>
              <a:t>13</a:t>
            </a:fld>
            <a:endParaRPr lang="en-US" dirty="0"/>
          </a:p>
        </p:txBody>
      </p:sp>
      <p:sp>
        <p:nvSpPr>
          <p:cNvPr id="4" name="Text Placeholder 4">
            <a:extLst>
              <a:ext uri="{FF2B5EF4-FFF2-40B4-BE49-F238E27FC236}">
                <a16:creationId xmlns:a16="http://schemas.microsoft.com/office/drawing/2014/main" id="{1655E670-2DCF-5C64-8CB3-7123FBE7C2F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4757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9957-802E-41B4-9528-B89588951573}"/>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1.2 Switchgear</a:t>
            </a:r>
          </a:p>
        </p:txBody>
      </p:sp>
      <p:sp>
        <p:nvSpPr>
          <p:cNvPr id="3" name="Content Placeholder 2">
            <a:extLst>
              <a:ext uri="{FF2B5EF4-FFF2-40B4-BE49-F238E27FC236}">
                <a16:creationId xmlns:a16="http://schemas.microsoft.com/office/drawing/2014/main" id="{A7694318-33FC-4809-A72B-AB663C28EA09}"/>
              </a:ext>
            </a:extLst>
          </p:cNvPr>
          <p:cNvSpPr>
            <a:spLocks noGrp="1"/>
          </p:cNvSpPr>
          <p:nvPr>
            <p:ph idx="1"/>
          </p:nvPr>
        </p:nvSpPr>
        <p:spPr>
          <a:xfrm>
            <a:off x="457200" y="1066803"/>
            <a:ext cx="8229600" cy="5130797"/>
          </a:xfrm>
        </p:spPr>
        <p:txBody>
          <a:bodyPr>
            <a:noAutofit/>
          </a:bodyPr>
          <a:lstStyle/>
          <a:p>
            <a:pPr marL="640080" algn="just">
              <a:lnSpc>
                <a:spcPct val="125000"/>
              </a:lnSpc>
              <a:spcBef>
                <a:spcPts val="300"/>
              </a:spcBef>
              <a:spcAft>
                <a:spcPts val="300"/>
              </a:spcAft>
              <a:buFont typeface="Wingdings" panose="05000000000000000000" pitchFamily="2" charset="2"/>
              <a:buChar char="§"/>
            </a:pPr>
            <a:r>
              <a:rPr lang="en-US" sz="2800" dirty="0">
                <a:solidFill>
                  <a:schemeClr val="accent4"/>
                </a:solidFill>
                <a:latin typeface="Calibri" panose="020F0502020204030204" pitchFamily="34" charset="0"/>
                <a:cs typeface="Calibri" panose="020F0502020204030204" pitchFamily="34" charset="0"/>
              </a:rPr>
              <a:t>Load break switches are designed to interrupt a circuit, but their capacity is limited to the maximum expected load on the circuit. They cannot interrupt a circuit under fault conditions. </a:t>
            </a:r>
          </a:p>
          <a:p>
            <a:pPr marL="640080" algn="just">
              <a:lnSpc>
                <a:spcPct val="125000"/>
              </a:lnSpc>
              <a:spcBef>
                <a:spcPts val="300"/>
              </a:spcBef>
              <a:spcAft>
                <a:spcPts val="300"/>
              </a:spcAft>
              <a:buFont typeface="Wingdings" panose="05000000000000000000" pitchFamily="2" charset="2"/>
              <a:buChar char="§"/>
            </a:pPr>
            <a:r>
              <a:rPr lang="en-US" sz="2800" dirty="0">
                <a:solidFill>
                  <a:schemeClr val="accent4"/>
                </a:solidFill>
                <a:latin typeface="Calibri" panose="020F0502020204030204" pitchFamily="34" charset="0"/>
                <a:cs typeface="Calibri" panose="020F0502020204030204" pitchFamily="34" charset="0"/>
              </a:rPr>
              <a:t>Disconnect switches are purely manual devices that are used to isolate a circuit or component that has already been deenergized.</a:t>
            </a:r>
          </a:p>
        </p:txBody>
      </p:sp>
      <p:sp>
        <p:nvSpPr>
          <p:cNvPr id="7" name="Slide Number Placeholder 6">
            <a:extLst>
              <a:ext uri="{FF2B5EF4-FFF2-40B4-BE49-F238E27FC236}">
                <a16:creationId xmlns:a16="http://schemas.microsoft.com/office/drawing/2014/main" id="{B1358D58-F10E-4B6E-88AB-A79113BC3C53}"/>
              </a:ext>
            </a:extLst>
          </p:cNvPr>
          <p:cNvSpPr>
            <a:spLocks noGrp="1"/>
          </p:cNvSpPr>
          <p:nvPr>
            <p:ph type="sldNum" sz="quarter" idx="12"/>
          </p:nvPr>
        </p:nvSpPr>
        <p:spPr/>
        <p:txBody>
          <a:bodyPr/>
          <a:lstStyle/>
          <a:p>
            <a:fld id="{98783A6C-F2E5-470E-8F07-6DF2D28172F3}" type="slidenum">
              <a:rPr lang="en-US" smtClean="0"/>
              <a:t>14</a:t>
            </a:fld>
            <a:endParaRPr lang="en-US" dirty="0"/>
          </a:p>
        </p:txBody>
      </p:sp>
      <p:sp>
        <p:nvSpPr>
          <p:cNvPr id="4" name="Text Placeholder 4">
            <a:extLst>
              <a:ext uri="{FF2B5EF4-FFF2-40B4-BE49-F238E27FC236}">
                <a16:creationId xmlns:a16="http://schemas.microsoft.com/office/drawing/2014/main" id="{1655E670-2DCF-5C64-8CB3-7123FBE7C2F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1474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3BB4-59D6-4C05-9F7C-84765E644E90}"/>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1.3 Compensating Device</a:t>
            </a:r>
          </a:p>
        </p:txBody>
      </p:sp>
      <p:sp>
        <p:nvSpPr>
          <p:cNvPr id="3" name="Content Placeholder 2">
            <a:extLst>
              <a:ext uri="{FF2B5EF4-FFF2-40B4-BE49-F238E27FC236}">
                <a16:creationId xmlns:a16="http://schemas.microsoft.com/office/drawing/2014/main" id="{EA02E92D-98FA-4089-BD79-027A849D5296}"/>
              </a:ext>
            </a:extLst>
          </p:cNvPr>
          <p:cNvSpPr>
            <a:spLocks noGrp="1"/>
          </p:cNvSpPr>
          <p:nvPr>
            <p:ph idx="1"/>
          </p:nvPr>
        </p:nvSpPr>
        <p:spPr>
          <a:xfrm>
            <a:off x="457200" y="1066801"/>
            <a:ext cx="8229600" cy="4531111"/>
          </a:xfrm>
        </p:spPr>
        <p:txBody>
          <a:bodyPr>
            <a:noAutofit/>
          </a:bodyPr>
          <a:lstStyle/>
          <a:p>
            <a:pPr algn="just">
              <a:lnSpc>
                <a:spcPct val="120000"/>
              </a:lnSpc>
              <a:spcBef>
                <a:spcPts val="400"/>
              </a:spcBef>
              <a:spcAft>
                <a:spcPts val="6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Compensating devices are used to adjust the voltage or reactive power flow. </a:t>
            </a:r>
          </a:p>
          <a:p>
            <a:pPr marL="640080" algn="just">
              <a:lnSpc>
                <a:spcPct val="125000"/>
              </a:lnSpc>
              <a:spcBef>
                <a:spcPts val="300"/>
              </a:spcBef>
              <a:spcAft>
                <a:spcPts val="300"/>
              </a:spcAft>
              <a:buFont typeface="Wingdings" panose="05000000000000000000" pitchFamily="2" charset="2"/>
              <a:buChar char="§"/>
            </a:pPr>
            <a:r>
              <a:rPr lang="en-US" sz="2400" dirty="0">
                <a:solidFill>
                  <a:srgbClr val="FF0000"/>
                </a:solidFill>
                <a:latin typeface="Calibri" panose="020F0502020204030204" pitchFamily="34" charset="0"/>
                <a:cs typeface="Calibri" panose="020F0502020204030204" pitchFamily="34" charset="0"/>
              </a:rPr>
              <a:t>The Regulator is like an autotransformer, </a:t>
            </a:r>
            <a:r>
              <a:rPr lang="en-US" sz="2400" dirty="0">
                <a:solidFill>
                  <a:schemeClr val="accent4"/>
                </a:solidFill>
                <a:latin typeface="Calibri" panose="020F0502020204030204" pitchFamily="34" charset="0"/>
                <a:cs typeface="Calibri" panose="020F0502020204030204" pitchFamily="34" charset="0"/>
              </a:rPr>
              <a:t>which can change the output voltage by moving the tap up or down. </a:t>
            </a:r>
          </a:p>
          <a:p>
            <a:pPr marL="640080" algn="just">
              <a:lnSpc>
                <a:spcPct val="125000"/>
              </a:lnSpc>
              <a:spcBef>
                <a:spcPts val="300"/>
              </a:spcBef>
              <a:spcAft>
                <a:spcPts val="300"/>
              </a:spcAft>
              <a:buFont typeface="Wingdings" panose="05000000000000000000" pitchFamily="2" charset="2"/>
              <a:buChar char="§"/>
            </a:pPr>
            <a:r>
              <a:rPr lang="en-US" sz="2400" dirty="0">
                <a:solidFill>
                  <a:srgbClr val="FF0000"/>
                </a:solidFill>
                <a:latin typeface="Calibri" panose="020F0502020204030204" pitchFamily="34" charset="0"/>
                <a:cs typeface="Calibri" panose="020F0502020204030204" pitchFamily="34" charset="0"/>
              </a:rPr>
              <a:t>Capacitors provide reactive power. They can be fixed or switched. </a:t>
            </a:r>
            <a:r>
              <a:rPr lang="en-US" sz="2400" dirty="0">
                <a:solidFill>
                  <a:schemeClr val="accent4"/>
                </a:solidFill>
                <a:latin typeface="Calibri" panose="020F0502020204030204" pitchFamily="34" charset="0"/>
                <a:cs typeface="Calibri" panose="020F0502020204030204" pitchFamily="34" charset="0"/>
              </a:rPr>
              <a:t>Switch capacitors are switched on to provide reactive power in response to voltage, reactive power flow, or temperature, or they can have a fixed time-based switching schedule. </a:t>
            </a:r>
          </a:p>
        </p:txBody>
      </p:sp>
      <p:sp>
        <p:nvSpPr>
          <p:cNvPr id="7" name="Slide Number Placeholder 6">
            <a:extLst>
              <a:ext uri="{FF2B5EF4-FFF2-40B4-BE49-F238E27FC236}">
                <a16:creationId xmlns:a16="http://schemas.microsoft.com/office/drawing/2014/main" id="{BCA87E49-254F-4109-993E-BCD55DEE7F7B}"/>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4" name="Text Placeholder 4">
            <a:extLst>
              <a:ext uri="{FF2B5EF4-FFF2-40B4-BE49-F238E27FC236}">
                <a16:creationId xmlns:a16="http://schemas.microsoft.com/office/drawing/2014/main" id="{7E8F9409-54C2-5D0F-A1D6-771F977EF7E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9009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3BB4-59D6-4C05-9F7C-84765E644E90}"/>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1.3 Compensating Device</a:t>
            </a:r>
          </a:p>
        </p:txBody>
      </p:sp>
      <p:sp>
        <p:nvSpPr>
          <p:cNvPr id="3" name="Content Placeholder 2">
            <a:extLst>
              <a:ext uri="{FF2B5EF4-FFF2-40B4-BE49-F238E27FC236}">
                <a16:creationId xmlns:a16="http://schemas.microsoft.com/office/drawing/2014/main" id="{EA02E92D-98FA-4089-BD79-027A849D5296}"/>
              </a:ext>
            </a:extLst>
          </p:cNvPr>
          <p:cNvSpPr>
            <a:spLocks noGrp="1"/>
          </p:cNvSpPr>
          <p:nvPr>
            <p:ph idx="1"/>
          </p:nvPr>
        </p:nvSpPr>
        <p:spPr>
          <a:xfrm>
            <a:off x="457200" y="1066801"/>
            <a:ext cx="8229600" cy="4531111"/>
          </a:xfrm>
        </p:spPr>
        <p:txBody>
          <a:bodyPr>
            <a:noAutofit/>
          </a:bodyPr>
          <a:lstStyle/>
          <a:p>
            <a:pPr marL="640080" algn="just">
              <a:lnSpc>
                <a:spcPct val="125000"/>
              </a:lnSpc>
              <a:spcBef>
                <a:spcPts val="300"/>
              </a:spcBef>
              <a:spcAft>
                <a:spcPts val="300"/>
              </a:spcAft>
              <a:buFont typeface="Wingdings" panose="05000000000000000000" pitchFamily="2" charset="2"/>
              <a:buChar char="§"/>
            </a:pPr>
            <a:r>
              <a:rPr lang="en-US" sz="2400" dirty="0">
                <a:solidFill>
                  <a:srgbClr val="FF0000"/>
                </a:solidFill>
                <a:latin typeface="Calibri" panose="020F0502020204030204" pitchFamily="34" charset="0"/>
                <a:cs typeface="Calibri" panose="020F0502020204030204" pitchFamily="34" charset="0"/>
              </a:rPr>
              <a:t>Similar to capacitors, reactors can be installed in substations to absorb reactive power.</a:t>
            </a:r>
            <a:r>
              <a:rPr lang="en-US" sz="2400" dirty="0">
                <a:solidFill>
                  <a:schemeClr val="accent4"/>
                </a:solidFill>
                <a:latin typeface="Calibri" panose="020F0502020204030204" pitchFamily="34" charset="0"/>
                <a:cs typeface="Calibri" panose="020F0502020204030204" pitchFamily="34" charset="0"/>
              </a:rPr>
              <a:t> Usually, reactors are not used in distribution substations, but they are sometimes used in transmission substations to compensate for the reactive power of high-voltage transmission lines under light load conditions.</a:t>
            </a:r>
          </a:p>
        </p:txBody>
      </p:sp>
      <p:sp>
        <p:nvSpPr>
          <p:cNvPr id="7" name="Slide Number Placeholder 6">
            <a:extLst>
              <a:ext uri="{FF2B5EF4-FFF2-40B4-BE49-F238E27FC236}">
                <a16:creationId xmlns:a16="http://schemas.microsoft.com/office/drawing/2014/main" id="{BCA87E49-254F-4109-993E-BCD55DEE7F7B}"/>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4" name="Text Placeholder 4">
            <a:extLst>
              <a:ext uri="{FF2B5EF4-FFF2-40B4-BE49-F238E27FC236}">
                <a16:creationId xmlns:a16="http://schemas.microsoft.com/office/drawing/2014/main" id="{7E8F9409-54C2-5D0F-A1D6-771F977EF7E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8194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88A3-A9E2-47AE-B22F-155FD6E4A966}"/>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1.4 Protection Equipment</a:t>
            </a:r>
          </a:p>
        </p:txBody>
      </p:sp>
      <p:sp>
        <p:nvSpPr>
          <p:cNvPr id="3" name="Content Placeholder 2">
            <a:extLst>
              <a:ext uri="{FF2B5EF4-FFF2-40B4-BE49-F238E27FC236}">
                <a16:creationId xmlns:a16="http://schemas.microsoft.com/office/drawing/2014/main" id="{95522078-DEC7-43F6-AB82-3B5D3755E742}"/>
              </a:ext>
            </a:extLst>
          </p:cNvPr>
          <p:cNvSpPr>
            <a:spLocks noGrp="1"/>
          </p:cNvSpPr>
          <p:nvPr>
            <p:ph idx="1"/>
          </p:nvPr>
        </p:nvSpPr>
        <p:spPr>
          <a:xfrm>
            <a:off x="457200" y="1085810"/>
            <a:ext cx="8549640" cy="4868941"/>
          </a:xfrm>
        </p:spPr>
        <p:txBody>
          <a:bodyPr>
            <a:noAutofit/>
          </a:bodyPr>
          <a:lstStyle/>
          <a:p>
            <a:pPr algn="just">
              <a:lnSpc>
                <a:spcPct val="120000"/>
              </a:lnSpc>
              <a:spcBef>
                <a:spcPts val="400"/>
              </a:spcBef>
              <a:spcAft>
                <a:spcPts val="6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These are the equipment that respond to abnormal conditions, such as high current due to faults and high voltage caused by circuit switching or lightning. </a:t>
            </a:r>
          </a:p>
          <a:p>
            <a:pPr marL="640080" algn="just">
              <a:lnSpc>
                <a:spcPct val="110000"/>
              </a:lnSpc>
              <a:spcBef>
                <a:spcPts val="300"/>
              </a:spcBef>
              <a:spcAft>
                <a:spcPts val="300"/>
              </a:spcAft>
              <a:buFont typeface="Wingdings" panose="05000000000000000000" pitchFamily="2" charset="2"/>
              <a:buChar char="§"/>
            </a:pPr>
            <a:r>
              <a:rPr lang="en-US" sz="2400" b="1" dirty="0">
                <a:solidFill>
                  <a:schemeClr val="tx1"/>
                </a:solidFill>
                <a:latin typeface="Calibri" panose="020F0502020204030204" pitchFamily="34" charset="0"/>
                <a:cs typeface="Calibri" panose="020F0502020204030204" pitchFamily="34" charset="0"/>
              </a:rPr>
              <a:t>Inverse time overcurrent and instantaneous relays </a:t>
            </a:r>
            <a:r>
              <a:rPr lang="en-US" sz="2400" dirty="0">
                <a:solidFill>
                  <a:schemeClr val="tx2"/>
                </a:solidFill>
                <a:latin typeface="Calibri" panose="020F0502020204030204" pitchFamily="34" charset="0"/>
                <a:cs typeface="Calibri" panose="020F0502020204030204" pitchFamily="34" charset="0"/>
              </a:rPr>
              <a:t>are the most common types of relays deployed in distribution systems. They monitor the current flowing on the distribution feeders emanating from the substation and send trip signals to associated circuit breakers to trip if the current exceeds the threshold values. </a:t>
            </a:r>
          </a:p>
          <a:p>
            <a:pPr marL="640080" algn="just">
              <a:lnSpc>
                <a:spcPct val="110000"/>
              </a:lnSpc>
              <a:spcBef>
                <a:spcPts val="300"/>
              </a:spcBef>
              <a:spcAft>
                <a:spcPts val="300"/>
              </a:spcAft>
              <a:buFont typeface="Wingdings" panose="05000000000000000000" pitchFamily="2" charset="2"/>
              <a:buChar char="§"/>
            </a:pPr>
            <a:r>
              <a:rPr lang="en-US" sz="2400" b="1" dirty="0">
                <a:solidFill>
                  <a:schemeClr val="tx1"/>
                </a:solidFill>
                <a:latin typeface="Calibri" panose="020F0502020204030204" pitchFamily="34" charset="0"/>
                <a:cs typeface="Calibri" panose="020F0502020204030204" pitchFamily="34" charset="0"/>
              </a:rPr>
              <a:t>High-voltage fuses </a:t>
            </a:r>
            <a:r>
              <a:rPr lang="en-US" sz="2400" dirty="0">
                <a:solidFill>
                  <a:schemeClr val="tx2"/>
                </a:solidFill>
                <a:latin typeface="Calibri" panose="020F0502020204030204" pitchFamily="34" charset="0"/>
                <a:cs typeface="Calibri" panose="020F0502020204030204" pitchFamily="34" charset="0"/>
              </a:rPr>
              <a:t>are sometimes used on the high-voltage side of power transformers to protect them from faults. </a:t>
            </a:r>
          </a:p>
        </p:txBody>
      </p:sp>
      <p:sp>
        <p:nvSpPr>
          <p:cNvPr id="7" name="Slide Number Placeholder 6">
            <a:extLst>
              <a:ext uri="{FF2B5EF4-FFF2-40B4-BE49-F238E27FC236}">
                <a16:creationId xmlns:a16="http://schemas.microsoft.com/office/drawing/2014/main" id="{4C8CD643-3864-4B7C-966C-396253F78465}"/>
              </a:ext>
            </a:extLst>
          </p:cNvPr>
          <p:cNvSpPr>
            <a:spLocks noGrp="1"/>
          </p:cNvSpPr>
          <p:nvPr>
            <p:ph type="sldNum" sz="quarter" idx="12"/>
          </p:nvPr>
        </p:nvSpPr>
        <p:spPr/>
        <p:txBody>
          <a:bodyPr/>
          <a:lstStyle/>
          <a:p>
            <a:fld id="{98783A6C-F2E5-470E-8F07-6DF2D28172F3}" type="slidenum">
              <a:rPr lang="en-US" smtClean="0"/>
              <a:t>17</a:t>
            </a:fld>
            <a:endParaRPr lang="en-US" dirty="0"/>
          </a:p>
        </p:txBody>
      </p:sp>
      <p:sp>
        <p:nvSpPr>
          <p:cNvPr id="4" name="Text Placeholder 4">
            <a:extLst>
              <a:ext uri="{FF2B5EF4-FFF2-40B4-BE49-F238E27FC236}">
                <a16:creationId xmlns:a16="http://schemas.microsoft.com/office/drawing/2014/main" id="{F78514B3-5A74-BA43-E99A-4C6FDD97D49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5147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88A3-A9E2-47AE-B22F-155FD6E4A966}"/>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1.4 Protection Equipment</a:t>
            </a:r>
          </a:p>
        </p:txBody>
      </p:sp>
      <p:sp>
        <p:nvSpPr>
          <p:cNvPr id="3" name="Content Placeholder 2">
            <a:extLst>
              <a:ext uri="{FF2B5EF4-FFF2-40B4-BE49-F238E27FC236}">
                <a16:creationId xmlns:a16="http://schemas.microsoft.com/office/drawing/2014/main" id="{95522078-DEC7-43F6-AB82-3B5D3755E742}"/>
              </a:ext>
            </a:extLst>
          </p:cNvPr>
          <p:cNvSpPr>
            <a:spLocks noGrp="1"/>
          </p:cNvSpPr>
          <p:nvPr>
            <p:ph idx="1"/>
          </p:nvPr>
        </p:nvSpPr>
        <p:spPr>
          <a:xfrm>
            <a:off x="457200" y="1085810"/>
            <a:ext cx="8549640" cy="4868941"/>
          </a:xfrm>
        </p:spPr>
        <p:txBody>
          <a:bodyPr>
            <a:noAutofit/>
          </a:bodyPr>
          <a:lstStyle/>
          <a:p>
            <a:pPr marL="640080" algn="just">
              <a:lnSpc>
                <a:spcPct val="110000"/>
              </a:lnSpc>
              <a:spcBef>
                <a:spcPts val="300"/>
              </a:spcBef>
              <a:spcAft>
                <a:spcPts val="300"/>
              </a:spcAft>
              <a:buFont typeface="Wingdings" panose="05000000000000000000" pitchFamily="2" charset="2"/>
              <a:buChar char="§"/>
            </a:pPr>
            <a:r>
              <a:rPr lang="en-US" sz="2800" dirty="0">
                <a:solidFill>
                  <a:schemeClr val="tx2"/>
                </a:solidFill>
                <a:latin typeface="Calibri" panose="020F0502020204030204" pitchFamily="34" charset="0"/>
                <a:cs typeface="Calibri" panose="020F0502020204030204" pitchFamily="34" charset="0"/>
              </a:rPr>
              <a:t>Other protective equipment include </a:t>
            </a:r>
            <a:r>
              <a:rPr lang="en-US" sz="2800" b="1" dirty="0">
                <a:solidFill>
                  <a:schemeClr val="tx1"/>
                </a:solidFill>
                <a:latin typeface="Calibri" panose="020F0502020204030204" pitchFamily="34" charset="0"/>
                <a:cs typeface="Calibri" panose="020F0502020204030204" pitchFamily="34" charset="0"/>
              </a:rPr>
              <a:t>surge arresters </a:t>
            </a:r>
            <a:r>
              <a:rPr lang="en-US" sz="2800" dirty="0">
                <a:solidFill>
                  <a:schemeClr val="tx2"/>
                </a:solidFill>
                <a:latin typeface="Calibri" panose="020F0502020204030204" pitchFamily="34" charset="0"/>
                <a:cs typeface="Calibri" panose="020F0502020204030204" pitchFamily="34" charset="0"/>
              </a:rPr>
              <a:t>for limiting voltage on equipment by discharging or bypassing surge current created by switching or lightning</a:t>
            </a:r>
            <a:r>
              <a:rPr lang="en-US" sz="2800" dirty="0">
                <a:solidFill>
                  <a:srgbClr val="FF0000"/>
                </a:solidFill>
                <a:latin typeface="Calibri" panose="020F0502020204030204" pitchFamily="34" charset="0"/>
                <a:cs typeface="Calibri" panose="020F0502020204030204" pitchFamily="34" charset="0"/>
              </a:rPr>
              <a:t>.</a:t>
            </a:r>
            <a:r>
              <a:rPr lang="en-US" sz="2800" dirty="0">
                <a:solidFill>
                  <a:schemeClr val="tx1"/>
                </a:solidFill>
                <a:latin typeface="Calibri" panose="020F0502020204030204" pitchFamily="34" charset="0"/>
                <a:cs typeface="Calibri" panose="020F0502020204030204" pitchFamily="34" charset="0"/>
              </a:rPr>
              <a:t> In addition, the substations have </a:t>
            </a:r>
            <a:r>
              <a:rPr lang="en-US" sz="2800" b="1" dirty="0">
                <a:solidFill>
                  <a:schemeClr val="tx1"/>
                </a:solidFill>
                <a:latin typeface="Calibri" panose="020F0502020204030204" pitchFamily="34" charset="0"/>
                <a:cs typeface="Calibri" panose="020F0502020204030204" pitchFamily="34" charset="0"/>
              </a:rPr>
              <a:t>static wires</a:t>
            </a:r>
            <a:r>
              <a:rPr lang="en-US" sz="2800" dirty="0">
                <a:solidFill>
                  <a:schemeClr val="tx1"/>
                </a:solidFill>
                <a:latin typeface="Calibri" panose="020F0502020204030204" pitchFamily="34" charset="0"/>
                <a:cs typeface="Calibri" panose="020F0502020204030204" pitchFamily="34" charset="0"/>
              </a:rPr>
              <a:t>, which are at the top of the poles bringing an overhead transmission line into the substation or an overhead distribution line going out of the substation. These wires protect the substation equipment during lightning storms by diverting the lightning surges to the ground.</a:t>
            </a:r>
          </a:p>
        </p:txBody>
      </p:sp>
      <p:sp>
        <p:nvSpPr>
          <p:cNvPr id="7" name="Slide Number Placeholder 6">
            <a:extLst>
              <a:ext uri="{FF2B5EF4-FFF2-40B4-BE49-F238E27FC236}">
                <a16:creationId xmlns:a16="http://schemas.microsoft.com/office/drawing/2014/main" id="{4C8CD643-3864-4B7C-966C-396253F78465}"/>
              </a:ext>
            </a:extLst>
          </p:cNvPr>
          <p:cNvSpPr>
            <a:spLocks noGrp="1"/>
          </p:cNvSpPr>
          <p:nvPr>
            <p:ph type="sldNum" sz="quarter" idx="12"/>
          </p:nvPr>
        </p:nvSpPr>
        <p:spPr/>
        <p:txBody>
          <a:bodyPr/>
          <a:lstStyle/>
          <a:p>
            <a:fld id="{98783A6C-F2E5-470E-8F07-6DF2D28172F3}" type="slidenum">
              <a:rPr lang="en-US" smtClean="0"/>
              <a:t>18</a:t>
            </a:fld>
            <a:endParaRPr lang="en-US" dirty="0"/>
          </a:p>
        </p:txBody>
      </p:sp>
      <p:sp>
        <p:nvSpPr>
          <p:cNvPr id="4" name="Text Placeholder 4">
            <a:extLst>
              <a:ext uri="{FF2B5EF4-FFF2-40B4-BE49-F238E27FC236}">
                <a16:creationId xmlns:a16="http://schemas.microsoft.com/office/drawing/2014/main" id="{F78514B3-5A74-BA43-E99A-4C6FDD97D49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4189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D55A-ACD3-40AA-AB6A-F5EEEECA3DFA}"/>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1.5 Control and Monitoring Devices</a:t>
            </a:r>
          </a:p>
        </p:txBody>
      </p:sp>
      <p:sp>
        <p:nvSpPr>
          <p:cNvPr id="3" name="Content Placeholder 2">
            <a:extLst>
              <a:ext uri="{FF2B5EF4-FFF2-40B4-BE49-F238E27FC236}">
                <a16:creationId xmlns:a16="http://schemas.microsoft.com/office/drawing/2014/main" id="{D1910136-2382-424F-903A-BFBE44EC3961}"/>
              </a:ext>
            </a:extLst>
          </p:cNvPr>
          <p:cNvSpPr>
            <a:spLocks noGrp="1"/>
          </p:cNvSpPr>
          <p:nvPr>
            <p:ph idx="1"/>
          </p:nvPr>
        </p:nvSpPr>
        <p:spPr>
          <a:xfrm>
            <a:off x="457200" y="1104899"/>
            <a:ext cx="8229600" cy="4975230"/>
          </a:xfrm>
        </p:spPr>
        <p:txBody>
          <a:bodyPr>
            <a:noAutofit/>
          </a:bodyPr>
          <a:lstStyle/>
          <a:p>
            <a:pPr algn="just">
              <a:lnSpc>
                <a:spcPct val="105000"/>
              </a:lnSpc>
              <a:spcBef>
                <a:spcPts val="300"/>
              </a:spcBef>
              <a:spcAft>
                <a:spcPts val="3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These devices </a:t>
            </a:r>
            <a:r>
              <a:rPr lang="en-US" sz="2800" b="1" kern="1200" dirty="0">
                <a:solidFill>
                  <a:schemeClr val="tx1"/>
                </a:solidFill>
                <a:latin typeface="Calibri" panose="020F0502020204030204" pitchFamily="34" charset="0"/>
                <a:cs typeface="Calibri" panose="020F0502020204030204" pitchFamily="34" charset="0"/>
              </a:rPr>
              <a:t>include current transformers (CTs) </a:t>
            </a:r>
            <a:r>
              <a:rPr lang="en-US" sz="2800" kern="1200" dirty="0">
                <a:solidFill>
                  <a:schemeClr val="tx2"/>
                </a:solidFill>
                <a:latin typeface="Calibri" panose="020F0502020204030204" pitchFamily="34" charset="0"/>
                <a:cs typeface="Calibri" panose="020F0502020204030204" pitchFamily="34" charset="0"/>
              </a:rPr>
              <a:t>that reduce the current flowing on the lines to lower values for meters and relays. Similarly, </a:t>
            </a:r>
            <a:r>
              <a:rPr lang="en-US" sz="2800" b="1" kern="1200" dirty="0">
                <a:solidFill>
                  <a:schemeClr val="tx1"/>
                </a:solidFill>
                <a:latin typeface="Calibri" panose="020F0502020204030204" pitchFamily="34" charset="0"/>
                <a:cs typeface="Calibri" panose="020F0502020204030204" pitchFamily="34" charset="0"/>
              </a:rPr>
              <a:t>voltage transformers (VTs) or potential transformers (PTs) </a:t>
            </a:r>
            <a:r>
              <a:rPr lang="en-US" sz="2800" kern="1200" dirty="0">
                <a:solidFill>
                  <a:schemeClr val="tx2"/>
                </a:solidFill>
                <a:latin typeface="Calibri" panose="020F0502020204030204" pitchFamily="34" charset="0"/>
                <a:cs typeface="Calibri" panose="020F0502020204030204" pitchFamily="34" charset="0"/>
              </a:rPr>
              <a:t>reduce the high voltage to a lower value for metering and protection. </a:t>
            </a:r>
          </a:p>
          <a:p>
            <a:pPr algn="just">
              <a:lnSpc>
                <a:spcPct val="105000"/>
              </a:lnSpc>
              <a:spcBef>
                <a:spcPts val="300"/>
              </a:spcBef>
              <a:spcAft>
                <a:spcPts val="3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Traditional voltage transformers use the inductive principle to reduce the voltage, but capacitive principle can also be used for reductive voltage. The devices that use this principle are called </a:t>
            </a:r>
            <a:r>
              <a:rPr lang="en-US" sz="2800" b="1" kern="1200" dirty="0">
                <a:solidFill>
                  <a:schemeClr val="tx1"/>
                </a:solidFill>
                <a:latin typeface="Calibri" panose="020F0502020204030204" pitchFamily="34" charset="0"/>
                <a:cs typeface="Calibri" panose="020F0502020204030204" pitchFamily="34" charset="0"/>
              </a:rPr>
              <a:t>capacitive voltage transformers (CVTs). </a:t>
            </a:r>
          </a:p>
        </p:txBody>
      </p:sp>
      <p:sp>
        <p:nvSpPr>
          <p:cNvPr id="7" name="Slide Number Placeholder 6">
            <a:extLst>
              <a:ext uri="{FF2B5EF4-FFF2-40B4-BE49-F238E27FC236}">
                <a16:creationId xmlns:a16="http://schemas.microsoft.com/office/drawing/2014/main" id="{B8C79923-830F-4194-967C-4916F0A20325}"/>
              </a:ext>
            </a:extLst>
          </p:cNvPr>
          <p:cNvSpPr>
            <a:spLocks noGrp="1"/>
          </p:cNvSpPr>
          <p:nvPr>
            <p:ph type="sldNum" sz="quarter" idx="12"/>
          </p:nvPr>
        </p:nvSpPr>
        <p:spPr/>
        <p:txBody>
          <a:bodyPr/>
          <a:lstStyle/>
          <a:p>
            <a:fld id="{98783A6C-F2E5-470E-8F07-6DF2D28172F3}" type="slidenum">
              <a:rPr lang="en-US" smtClean="0"/>
              <a:t>19</a:t>
            </a:fld>
            <a:endParaRPr lang="en-US" dirty="0"/>
          </a:p>
        </p:txBody>
      </p:sp>
      <p:sp>
        <p:nvSpPr>
          <p:cNvPr id="4" name="Text Placeholder 4">
            <a:extLst>
              <a:ext uri="{FF2B5EF4-FFF2-40B4-BE49-F238E27FC236}">
                <a16:creationId xmlns:a16="http://schemas.microsoft.com/office/drawing/2014/main" id="{3245EB38-E686-F122-F9B8-EDFE9081870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1693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Introduction to Energy Distribution Systems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D55A-ACD3-40AA-AB6A-F5EEEECA3DFA}"/>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1.5 Control and Monitoring Devices</a:t>
            </a:r>
          </a:p>
        </p:txBody>
      </p:sp>
      <p:sp>
        <p:nvSpPr>
          <p:cNvPr id="3" name="Content Placeholder 2">
            <a:extLst>
              <a:ext uri="{FF2B5EF4-FFF2-40B4-BE49-F238E27FC236}">
                <a16:creationId xmlns:a16="http://schemas.microsoft.com/office/drawing/2014/main" id="{D1910136-2382-424F-903A-BFBE44EC3961}"/>
              </a:ext>
            </a:extLst>
          </p:cNvPr>
          <p:cNvSpPr>
            <a:spLocks noGrp="1"/>
          </p:cNvSpPr>
          <p:nvPr>
            <p:ph idx="1"/>
          </p:nvPr>
        </p:nvSpPr>
        <p:spPr>
          <a:xfrm>
            <a:off x="457200" y="1104899"/>
            <a:ext cx="8229600" cy="4975230"/>
          </a:xfrm>
        </p:spPr>
        <p:txBody>
          <a:bodyPr>
            <a:noAutofit/>
          </a:bodyPr>
          <a:lstStyle/>
          <a:p>
            <a:pPr algn="just">
              <a:lnSpc>
                <a:spcPct val="105000"/>
              </a:lnSpc>
              <a:spcBef>
                <a:spcPts val="300"/>
              </a:spcBef>
              <a:spcAft>
                <a:spcPts val="3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Substations also have </a:t>
            </a:r>
            <a:r>
              <a:rPr lang="en-US" sz="2400" b="1" kern="1200" dirty="0">
                <a:solidFill>
                  <a:schemeClr val="tx1"/>
                </a:solidFill>
                <a:latin typeface="Calibri" panose="020F0502020204030204" pitchFamily="34" charset="0"/>
                <a:cs typeface="Calibri" panose="020F0502020204030204" pitchFamily="34" charset="0"/>
              </a:rPr>
              <a:t>various transducers to measure different quantities </a:t>
            </a:r>
            <a:r>
              <a:rPr lang="en-US" sz="2400" kern="1200" dirty="0">
                <a:solidFill>
                  <a:schemeClr val="tx2"/>
                </a:solidFill>
                <a:latin typeface="Calibri" panose="020F0502020204030204" pitchFamily="34" charset="0"/>
                <a:cs typeface="Calibri" panose="020F0502020204030204" pitchFamily="34" charset="0"/>
              </a:rPr>
              <a:t>such as ambient temperature, oil temperatures of transformers, and dissolved gases in transformer oil. </a:t>
            </a:r>
          </a:p>
          <a:p>
            <a:pPr algn="just">
              <a:lnSpc>
                <a:spcPct val="105000"/>
              </a:lnSpc>
              <a:spcBef>
                <a:spcPts val="300"/>
              </a:spcBef>
              <a:spcAft>
                <a:spcPts val="3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Since modern substations substantially integrate cyber technology, they have computers and communication links. </a:t>
            </a:r>
            <a:r>
              <a:rPr lang="en-US" sz="2400" b="1" kern="1200" dirty="0">
                <a:solidFill>
                  <a:schemeClr val="tx1"/>
                </a:solidFill>
                <a:latin typeface="Calibri" panose="020F0502020204030204" pitchFamily="34" charset="0"/>
                <a:cs typeface="Calibri" panose="020F0502020204030204" pitchFamily="34" charset="0"/>
              </a:rPr>
              <a:t>Microwave, fiber optics, and radio are some of the options for communications.</a:t>
            </a:r>
            <a:r>
              <a:rPr lang="en-US" sz="2400" kern="1200" dirty="0">
                <a:solidFill>
                  <a:schemeClr val="tx2"/>
                </a:solidFill>
                <a:latin typeface="Calibri" panose="020F0502020204030204" pitchFamily="34" charset="0"/>
                <a:cs typeface="Calibri" panose="020F0502020204030204" pitchFamily="34" charset="0"/>
              </a:rPr>
              <a:t> In addition, the substations have </a:t>
            </a:r>
            <a:r>
              <a:rPr lang="en-US" sz="2400" b="1" kern="1200" dirty="0">
                <a:solidFill>
                  <a:schemeClr val="tx1"/>
                </a:solidFill>
                <a:latin typeface="Calibri" panose="020F0502020204030204" pitchFamily="34" charset="0"/>
                <a:cs typeface="Calibri" panose="020F0502020204030204" pitchFamily="34" charset="0"/>
              </a:rPr>
              <a:t>remote terminal units (RTUs), </a:t>
            </a:r>
            <a:r>
              <a:rPr lang="en-US" sz="2400" kern="1200" dirty="0">
                <a:solidFill>
                  <a:schemeClr val="tx2"/>
                </a:solidFill>
                <a:latin typeface="Calibri" panose="020F0502020204030204" pitchFamily="34" charset="0"/>
                <a:cs typeface="Calibri" panose="020F0502020204030204" pitchFamily="34" charset="0"/>
              </a:rPr>
              <a:t>which collect information and convey this information to the supervisory control and data acquisition (SCADA) system in the control room through the communication link.</a:t>
            </a:r>
          </a:p>
        </p:txBody>
      </p:sp>
      <p:sp>
        <p:nvSpPr>
          <p:cNvPr id="7" name="Slide Number Placeholder 6">
            <a:extLst>
              <a:ext uri="{FF2B5EF4-FFF2-40B4-BE49-F238E27FC236}">
                <a16:creationId xmlns:a16="http://schemas.microsoft.com/office/drawing/2014/main" id="{B8C79923-830F-4194-967C-4916F0A20325}"/>
              </a:ext>
            </a:extLst>
          </p:cNvPr>
          <p:cNvSpPr>
            <a:spLocks noGrp="1"/>
          </p:cNvSpPr>
          <p:nvPr>
            <p:ph type="sldNum" sz="quarter" idx="12"/>
          </p:nvPr>
        </p:nvSpPr>
        <p:spPr/>
        <p:txBody>
          <a:bodyPr/>
          <a:lstStyle/>
          <a:p>
            <a:fld id="{98783A6C-F2E5-470E-8F07-6DF2D28172F3}" type="slidenum">
              <a:rPr lang="en-US" smtClean="0"/>
              <a:t>20</a:t>
            </a:fld>
            <a:endParaRPr lang="en-US" dirty="0"/>
          </a:p>
        </p:txBody>
      </p:sp>
      <p:sp>
        <p:nvSpPr>
          <p:cNvPr id="4" name="Text Placeholder 4">
            <a:extLst>
              <a:ext uri="{FF2B5EF4-FFF2-40B4-BE49-F238E27FC236}">
                <a16:creationId xmlns:a16="http://schemas.microsoft.com/office/drawing/2014/main" id="{3245EB38-E686-F122-F9B8-EDFE9081870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0666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FA3B-9364-4627-9E61-AF8C483161D4}"/>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2. Primary System Components</a:t>
            </a:r>
          </a:p>
        </p:txBody>
      </p:sp>
      <p:sp>
        <p:nvSpPr>
          <p:cNvPr id="3" name="Content Placeholder 2">
            <a:extLst>
              <a:ext uri="{FF2B5EF4-FFF2-40B4-BE49-F238E27FC236}">
                <a16:creationId xmlns:a16="http://schemas.microsoft.com/office/drawing/2014/main" id="{CA7D7E1F-00FA-4DC8-8B15-F7C2D29C4F5B}"/>
              </a:ext>
            </a:extLst>
          </p:cNvPr>
          <p:cNvSpPr>
            <a:spLocks noGrp="1"/>
          </p:cNvSpPr>
          <p:nvPr>
            <p:ph idx="1"/>
          </p:nvPr>
        </p:nvSpPr>
        <p:spPr>
          <a:xfrm>
            <a:off x="457200" y="904739"/>
            <a:ext cx="4470400" cy="4683395"/>
          </a:xfrm>
        </p:spPr>
        <p:txBody>
          <a:bodyPr/>
          <a:lstStyle/>
          <a:p>
            <a:pPr algn="just">
              <a:lnSpc>
                <a:spcPct val="125000"/>
              </a:lnSpc>
              <a:spcBef>
                <a:spcPts val="300"/>
              </a:spcBef>
              <a:spcAft>
                <a:spcPts val="300"/>
              </a:spcAft>
              <a:buFont typeface="Wingdings" panose="05000000000000000000" pitchFamily="2" charset="2"/>
              <a:buChar char="q"/>
            </a:pPr>
            <a:r>
              <a:rPr lang="en-US" sz="2000" kern="1200" dirty="0">
                <a:solidFill>
                  <a:srgbClr val="FF0000"/>
                </a:solidFill>
                <a:latin typeface="Calibri" panose="020F0502020204030204" pitchFamily="34" charset="0"/>
                <a:cs typeface="Calibri" panose="020F0502020204030204" pitchFamily="34" charset="0"/>
              </a:rPr>
              <a:t>The primary system consists of feeders that emanate from the substation and go all the way to the distribution transformers. </a:t>
            </a:r>
          </a:p>
          <a:p>
            <a:pPr algn="just">
              <a:lnSpc>
                <a:spcPct val="125000"/>
              </a:lnSpc>
              <a:spcBef>
                <a:spcPts val="300"/>
              </a:spcBef>
              <a:spcAft>
                <a:spcPts val="300"/>
              </a:spcAft>
              <a:buFont typeface="Wingdings" panose="05000000000000000000" pitchFamily="2" charset="2"/>
              <a:buChar char="q"/>
            </a:pPr>
            <a:r>
              <a:rPr lang="en-US" sz="2000" kern="1200" dirty="0">
                <a:solidFill>
                  <a:schemeClr val="tx2"/>
                </a:solidFill>
                <a:latin typeface="Calibri" panose="020F0502020204030204" pitchFamily="34" charset="0"/>
                <a:cs typeface="Calibri" panose="020F0502020204030204" pitchFamily="34" charset="0"/>
              </a:rPr>
              <a:t>Figure 1.5 shows an example of an overhead primary distribution feeder along a city street. These feeders can have different configurations and conductor types. They also have different associated devices. In this section, we present a brief overview of these devices.</a:t>
            </a:r>
          </a:p>
        </p:txBody>
      </p:sp>
      <p:sp>
        <p:nvSpPr>
          <p:cNvPr id="7" name="Slide Number Placeholder 6">
            <a:extLst>
              <a:ext uri="{FF2B5EF4-FFF2-40B4-BE49-F238E27FC236}">
                <a16:creationId xmlns:a16="http://schemas.microsoft.com/office/drawing/2014/main" id="{D9F60DA0-7DE0-410F-A29E-652B5E149417}"/>
              </a:ext>
            </a:extLst>
          </p:cNvPr>
          <p:cNvSpPr>
            <a:spLocks noGrp="1"/>
          </p:cNvSpPr>
          <p:nvPr>
            <p:ph type="sldNum" sz="quarter" idx="12"/>
          </p:nvPr>
        </p:nvSpPr>
        <p:spPr/>
        <p:txBody>
          <a:bodyPr/>
          <a:lstStyle/>
          <a:p>
            <a:fld id="{98783A6C-F2E5-470E-8F07-6DF2D28172F3}" type="slidenum">
              <a:rPr lang="en-US" smtClean="0"/>
              <a:t>21</a:t>
            </a:fld>
            <a:endParaRPr lang="en-US"/>
          </a:p>
        </p:txBody>
      </p:sp>
      <p:pic>
        <p:nvPicPr>
          <p:cNvPr id="8" name="Picture 7">
            <a:extLst>
              <a:ext uri="{FF2B5EF4-FFF2-40B4-BE49-F238E27FC236}">
                <a16:creationId xmlns:a16="http://schemas.microsoft.com/office/drawing/2014/main" id="{53297617-C2EC-412C-83DC-BB760DA3877A}"/>
              </a:ext>
            </a:extLst>
          </p:cNvPr>
          <p:cNvPicPr>
            <a:picLocks noChangeAspect="1"/>
          </p:cNvPicPr>
          <p:nvPr/>
        </p:nvPicPr>
        <p:blipFill>
          <a:blip r:embed="rId2"/>
          <a:stretch>
            <a:fillRect/>
          </a:stretch>
        </p:blipFill>
        <p:spPr>
          <a:xfrm>
            <a:off x="5440053" y="904739"/>
            <a:ext cx="3039094" cy="4816617"/>
          </a:xfrm>
          <a:prstGeom prst="rect">
            <a:avLst/>
          </a:prstGeom>
        </p:spPr>
      </p:pic>
      <p:sp>
        <p:nvSpPr>
          <p:cNvPr id="4" name="Text Placeholder 4">
            <a:extLst>
              <a:ext uri="{FF2B5EF4-FFF2-40B4-BE49-F238E27FC236}">
                <a16:creationId xmlns:a16="http://schemas.microsoft.com/office/drawing/2014/main" id="{8A8730B3-33C3-4288-3A69-AE05FC06B18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9" name="TextBox 8">
            <a:extLst>
              <a:ext uri="{FF2B5EF4-FFF2-40B4-BE49-F238E27FC236}">
                <a16:creationId xmlns:a16="http://schemas.microsoft.com/office/drawing/2014/main" id="{3EF2A981-1C83-4A27-BDA3-7458D9586CB7}"/>
              </a:ext>
            </a:extLst>
          </p:cNvPr>
          <p:cNvSpPr txBox="1"/>
          <p:nvPr/>
        </p:nvSpPr>
        <p:spPr>
          <a:xfrm>
            <a:off x="5492750" y="5721356"/>
            <a:ext cx="2933700" cy="307777"/>
          </a:xfrm>
          <a:prstGeom prst="rect">
            <a:avLst/>
          </a:prstGeom>
          <a:noFill/>
        </p:spPr>
        <p:txBody>
          <a:bodyPr wrap="square">
            <a:spAutoFit/>
          </a:bodyPr>
          <a:lstStyle/>
          <a:p>
            <a:pPr algn="ctr"/>
            <a:r>
              <a:rPr lang="en-US" sz="1400" dirty="0"/>
              <a:t>Figure 1.5 A 12.47-kV primary feeder.</a:t>
            </a:r>
          </a:p>
        </p:txBody>
      </p:sp>
    </p:spTree>
    <p:extLst>
      <p:ext uri="{BB962C8B-B14F-4D97-AF65-F5344CB8AC3E}">
        <p14:creationId xmlns:p14="http://schemas.microsoft.com/office/powerpoint/2010/main" val="301843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1A0C-5879-44E4-919C-6B0485CECAEA}"/>
              </a:ext>
            </a:extLst>
          </p:cNvPr>
          <p:cNvSpPr>
            <a:spLocks noGrp="1"/>
          </p:cNvSpPr>
          <p:nvPr>
            <p:ph type="title"/>
          </p:nvPr>
        </p:nvSpPr>
        <p:spPr/>
        <p:txBody>
          <a:bodyPr/>
          <a:lstStyle/>
          <a:p>
            <a:r>
              <a:rPr lang="en-US" b="1" dirty="0"/>
              <a:t>2.1 Feeders and Laterals</a:t>
            </a:r>
          </a:p>
        </p:txBody>
      </p:sp>
      <p:sp>
        <p:nvSpPr>
          <p:cNvPr id="3" name="Content Placeholder 2">
            <a:extLst>
              <a:ext uri="{FF2B5EF4-FFF2-40B4-BE49-F238E27FC236}">
                <a16:creationId xmlns:a16="http://schemas.microsoft.com/office/drawing/2014/main" id="{D0A8F0D2-028A-487F-B498-B520E1404472}"/>
              </a:ext>
            </a:extLst>
          </p:cNvPr>
          <p:cNvSpPr>
            <a:spLocks noGrp="1"/>
          </p:cNvSpPr>
          <p:nvPr>
            <p:ph idx="1"/>
          </p:nvPr>
        </p:nvSpPr>
        <p:spPr>
          <a:xfrm>
            <a:off x="457200" y="1066801"/>
            <a:ext cx="8396868" cy="266514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lnSpc>
                <a:spcPct val="125000"/>
              </a:lnSpc>
              <a:spcBef>
                <a:spcPts val="300"/>
              </a:spcBef>
              <a:spcAft>
                <a:spcPts val="300"/>
              </a:spcAft>
              <a:buFont typeface="Wingdings" panose="05000000000000000000" pitchFamily="2" charset="2"/>
              <a:buChar char="q"/>
            </a:pPr>
            <a:r>
              <a:rPr lang="en-US" sz="2400" kern="1200" dirty="0">
                <a:solidFill>
                  <a:srgbClr val="FF0000"/>
                </a:solidFill>
                <a:latin typeface="Calibri" panose="020F0502020204030204" pitchFamily="34" charset="0"/>
                <a:cs typeface="Calibri" panose="020F0502020204030204" pitchFamily="34" charset="0"/>
              </a:rPr>
              <a:t>Feeders and laterals can be overhead or underground.</a:t>
            </a:r>
            <a:r>
              <a:rPr lang="en-US" sz="2400" kern="1200" dirty="0">
                <a:solidFill>
                  <a:schemeClr val="tx2"/>
                </a:solidFill>
                <a:latin typeface="Calibri" panose="020F0502020204030204" pitchFamily="34" charset="0"/>
                <a:cs typeface="Calibri" panose="020F0502020204030204" pitchFamily="34" charset="0"/>
              </a:rPr>
              <a:t> Overhead feeders have bare conductors mounted on poles. </a:t>
            </a:r>
          </a:p>
          <a:p>
            <a:pPr algn="just">
              <a:lnSpc>
                <a:spcPct val="125000"/>
              </a:lnSpc>
              <a:spcBef>
                <a:spcPts val="300"/>
              </a:spcBef>
              <a:spcAft>
                <a:spcPts val="3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These conductors can be </a:t>
            </a:r>
            <a:r>
              <a:rPr lang="en-US" sz="2400" b="1" kern="1200" dirty="0">
                <a:solidFill>
                  <a:schemeClr val="tx1"/>
                </a:solidFill>
                <a:latin typeface="Calibri" panose="020F0502020204030204" pitchFamily="34" charset="0"/>
                <a:cs typeface="Calibri" panose="020F0502020204030204" pitchFamily="34" charset="0"/>
              </a:rPr>
              <a:t>copper, aluminum, or aluminum conductor steel reinforced (ACSR)</a:t>
            </a:r>
            <a:r>
              <a:rPr lang="en-US" sz="2400" kern="1200" dirty="0">
                <a:solidFill>
                  <a:schemeClr val="tx1"/>
                </a:solidFill>
                <a:latin typeface="Calibri" panose="020F0502020204030204" pitchFamily="34" charset="0"/>
                <a:cs typeface="Calibri" panose="020F0502020204030204" pitchFamily="34" charset="0"/>
              </a:rPr>
              <a:t>.</a:t>
            </a:r>
            <a:r>
              <a:rPr lang="en-US" sz="2400" kern="1200" dirty="0">
                <a:solidFill>
                  <a:schemeClr val="tx2"/>
                </a:solidFill>
                <a:latin typeface="Calibri" panose="020F0502020204030204" pitchFamily="34" charset="0"/>
                <a:cs typeface="Calibri" panose="020F0502020204030204" pitchFamily="34" charset="0"/>
              </a:rPr>
              <a:t> ACSR conductors are the most used bare wires for overhead distribution feeders. </a:t>
            </a:r>
          </a:p>
        </p:txBody>
      </p:sp>
      <p:sp>
        <p:nvSpPr>
          <p:cNvPr id="7" name="Slide Number Placeholder 6">
            <a:extLst>
              <a:ext uri="{FF2B5EF4-FFF2-40B4-BE49-F238E27FC236}">
                <a16:creationId xmlns:a16="http://schemas.microsoft.com/office/drawing/2014/main" id="{63286BAE-0068-4EE1-9B6A-95A6DDFAF87A}"/>
              </a:ext>
            </a:extLst>
          </p:cNvPr>
          <p:cNvSpPr>
            <a:spLocks noGrp="1"/>
          </p:cNvSpPr>
          <p:nvPr>
            <p:ph type="sldNum" sz="quarter" idx="12"/>
          </p:nvPr>
        </p:nvSpPr>
        <p:spPr/>
        <p:txBody>
          <a:bodyPr/>
          <a:lstStyle/>
          <a:p>
            <a:fld id="{98783A6C-F2E5-470E-8F07-6DF2D28172F3}" type="slidenum">
              <a:rPr lang="en-US" smtClean="0"/>
              <a:t>22</a:t>
            </a:fld>
            <a:endParaRPr lang="en-US" dirty="0"/>
          </a:p>
        </p:txBody>
      </p:sp>
      <p:sp>
        <p:nvSpPr>
          <p:cNvPr id="4" name="Text Placeholder 4">
            <a:extLst>
              <a:ext uri="{FF2B5EF4-FFF2-40B4-BE49-F238E27FC236}">
                <a16:creationId xmlns:a16="http://schemas.microsoft.com/office/drawing/2014/main" id="{BFC70F23-E60B-8419-F8AE-ECEEC232C4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1358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1A0C-5879-44E4-919C-6B0485CECAEA}"/>
              </a:ext>
            </a:extLst>
          </p:cNvPr>
          <p:cNvSpPr>
            <a:spLocks noGrp="1"/>
          </p:cNvSpPr>
          <p:nvPr>
            <p:ph type="title"/>
          </p:nvPr>
        </p:nvSpPr>
        <p:spPr/>
        <p:txBody>
          <a:bodyPr/>
          <a:lstStyle/>
          <a:p>
            <a:r>
              <a:rPr lang="en-US" b="1" dirty="0"/>
              <a:t>2.1 Feeders and Laterals</a:t>
            </a:r>
          </a:p>
        </p:txBody>
      </p:sp>
      <p:sp>
        <p:nvSpPr>
          <p:cNvPr id="3" name="Content Placeholder 2">
            <a:extLst>
              <a:ext uri="{FF2B5EF4-FFF2-40B4-BE49-F238E27FC236}">
                <a16:creationId xmlns:a16="http://schemas.microsoft.com/office/drawing/2014/main" id="{D0A8F0D2-028A-487F-B498-B520E1404472}"/>
              </a:ext>
            </a:extLst>
          </p:cNvPr>
          <p:cNvSpPr>
            <a:spLocks noGrp="1"/>
          </p:cNvSpPr>
          <p:nvPr>
            <p:ph idx="1"/>
          </p:nvPr>
        </p:nvSpPr>
        <p:spPr>
          <a:xfrm>
            <a:off x="457200" y="1066801"/>
            <a:ext cx="8396868" cy="345316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lnSpc>
                <a:spcPct val="125000"/>
              </a:lnSpc>
              <a:spcBef>
                <a:spcPts val="300"/>
              </a:spcBef>
              <a:spcAft>
                <a:spcPts val="300"/>
              </a:spcAft>
              <a:buFont typeface="Wingdings" panose="05000000000000000000" pitchFamily="2" charset="2"/>
              <a:buChar char="q"/>
            </a:pPr>
            <a:r>
              <a:rPr lang="en-US" sz="2400" kern="1200" dirty="0">
                <a:solidFill>
                  <a:schemeClr val="tx2"/>
                </a:solidFill>
                <a:latin typeface="Calibri" panose="020F0502020204030204" pitchFamily="34" charset="0"/>
                <a:cs typeface="Calibri" panose="020F0502020204030204" pitchFamily="34" charset="0"/>
              </a:rPr>
              <a:t>Underground feeders use insulated cables with copper or aluminum conductors and are insulated with ethylene propylene rubber (EPR) or cross-linked polyethylene (XLPE) polymeric insulation. </a:t>
            </a:r>
            <a:r>
              <a:rPr lang="en-US" sz="2400" kern="1200" dirty="0">
                <a:solidFill>
                  <a:schemeClr val="tx1"/>
                </a:solidFill>
                <a:latin typeface="Calibri" panose="020F0502020204030204" pitchFamily="34" charset="0"/>
                <a:cs typeface="Calibri" panose="020F0502020204030204" pitchFamily="34" charset="0"/>
              </a:rPr>
              <a:t>A third option for feeders are the </a:t>
            </a:r>
            <a:r>
              <a:rPr lang="en-US" sz="2400" b="1" kern="1200" dirty="0">
                <a:solidFill>
                  <a:schemeClr val="tx1"/>
                </a:solidFill>
                <a:latin typeface="Calibri" panose="020F0502020204030204" pitchFamily="34" charset="0"/>
                <a:cs typeface="Calibri" panose="020F0502020204030204" pitchFamily="34" charset="0"/>
              </a:rPr>
              <a:t>tree wires</a:t>
            </a:r>
            <a:r>
              <a:rPr lang="en-US" sz="2400" kern="1200" dirty="0">
                <a:solidFill>
                  <a:schemeClr val="tx2"/>
                </a:solidFill>
                <a:latin typeface="Calibri" panose="020F0502020204030204" pitchFamily="34" charset="0"/>
                <a:cs typeface="Calibri" panose="020F0502020204030204" pitchFamily="34" charset="0"/>
              </a:rPr>
              <a:t>, which are copper or aluminum conductors coated with insulation for overhead feeders. They are used in areas with dense vegetation with high likelihood of contacts with trees.</a:t>
            </a:r>
          </a:p>
        </p:txBody>
      </p:sp>
      <p:sp>
        <p:nvSpPr>
          <p:cNvPr id="7" name="Slide Number Placeholder 6">
            <a:extLst>
              <a:ext uri="{FF2B5EF4-FFF2-40B4-BE49-F238E27FC236}">
                <a16:creationId xmlns:a16="http://schemas.microsoft.com/office/drawing/2014/main" id="{63286BAE-0068-4EE1-9B6A-95A6DDFAF87A}"/>
              </a:ext>
            </a:extLst>
          </p:cNvPr>
          <p:cNvSpPr>
            <a:spLocks noGrp="1"/>
          </p:cNvSpPr>
          <p:nvPr>
            <p:ph type="sldNum" sz="quarter" idx="12"/>
          </p:nvPr>
        </p:nvSpPr>
        <p:spPr/>
        <p:txBody>
          <a:bodyPr/>
          <a:lstStyle/>
          <a:p>
            <a:fld id="{98783A6C-F2E5-470E-8F07-6DF2D28172F3}" type="slidenum">
              <a:rPr lang="en-US" smtClean="0"/>
              <a:t>23</a:t>
            </a:fld>
            <a:endParaRPr lang="en-US" dirty="0"/>
          </a:p>
        </p:txBody>
      </p:sp>
      <p:sp>
        <p:nvSpPr>
          <p:cNvPr id="4" name="Text Placeholder 4">
            <a:extLst>
              <a:ext uri="{FF2B5EF4-FFF2-40B4-BE49-F238E27FC236}">
                <a16:creationId xmlns:a16="http://schemas.microsoft.com/office/drawing/2014/main" id="{BFC70F23-E60B-8419-F8AE-ECEEC232C4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3663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b="1"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950323"/>
            <a:ext cx="8407400" cy="430561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300"/>
              </a:spcBef>
              <a:spcAft>
                <a:spcPts val="3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Primary feeders, which are mainly three phase, have different types of switches installed on them to provide operating flexibility. </a:t>
            </a:r>
          </a:p>
          <a:p>
            <a:pPr algn="just">
              <a:lnSpc>
                <a:spcPct val="110000"/>
              </a:lnSpc>
              <a:spcBef>
                <a:spcPts val="300"/>
              </a:spcBef>
              <a:spcAft>
                <a:spcPts val="300"/>
              </a:spcAft>
              <a:buFont typeface="Wingdings" panose="05000000000000000000" pitchFamily="2" charset="2"/>
              <a:buChar char="q"/>
            </a:pPr>
            <a:r>
              <a:rPr lang="en-US" sz="2800" kern="1200" dirty="0">
                <a:solidFill>
                  <a:schemeClr val="tx2"/>
                </a:solidFill>
                <a:latin typeface="Calibri" panose="020F0502020204030204" pitchFamily="34" charset="0"/>
                <a:cs typeface="Calibri" panose="020F0502020204030204" pitchFamily="34" charset="0"/>
              </a:rPr>
              <a:t>Manual switches are installed to isolate a part of the feeder for maintenance. They can only operate on a feeder that is deenergized.</a:t>
            </a: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4" name="Text Placeholder 4">
            <a:extLst>
              <a:ext uri="{FF2B5EF4-FFF2-40B4-BE49-F238E27FC236}">
                <a16:creationId xmlns:a16="http://schemas.microsoft.com/office/drawing/2014/main" id="{D04E7B59-0ACA-288C-C48C-DF398E5FEDC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9186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b="1"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950323"/>
            <a:ext cx="8407400" cy="282475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300"/>
              </a:spcBef>
              <a:spcAft>
                <a:spcPts val="300"/>
              </a:spcAft>
              <a:buFont typeface="Wingdings" panose="05000000000000000000" pitchFamily="2" charset="2"/>
              <a:buChar char="q"/>
            </a:pPr>
            <a:r>
              <a:rPr lang="en-US" sz="2800" kern="1200" dirty="0">
                <a:solidFill>
                  <a:srgbClr val="FF0000"/>
                </a:solidFill>
                <a:latin typeface="Calibri" panose="020F0502020204030204" pitchFamily="34" charset="0"/>
                <a:cs typeface="Calibri" panose="020F0502020204030204" pitchFamily="34" charset="0"/>
              </a:rPr>
              <a:t>Sectionalizing switches or </a:t>
            </a:r>
            <a:r>
              <a:rPr lang="en-US" sz="2800" kern="1200" dirty="0" err="1">
                <a:solidFill>
                  <a:srgbClr val="FF0000"/>
                </a:solidFill>
                <a:latin typeface="Calibri" panose="020F0502020204030204" pitchFamily="34" charset="0"/>
                <a:cs typeface="Calibri" panose="020F0502020204030204" pitchFamily="34" charset="0"/>
              </a:rPr>
              <a:t>sectionalizers</a:t>
            </a:r>
            <a:r>
              <a:rPr lang="en-US" sz="2800" kern="1200" dirty="0">
                <a:solidFill>
                  <a:srgbClr val="FF0000"/>
                </a:solidFill>
                <a:latin typeface="Calibri" panose="020F0502020204030204" pitchFamily="34" charset="0"/>
                <a:cs typeface="Calibri" panose="020F0502020204030204" pitchFamily="34" charset="0"/>
              </a:rPr>
              <a:t> are devices that isolate parts of a feeder under fault conditions. </a:t>
            </a:r>
            <a:r>
              <a:rPr lang="en-US" sz="2800" kern="1200" dirty="0">
                <a:solidFill>
                  <a:schemeClr val="tx2"/>
                </a:solidFill>
                <a:latin typeface="Calibri" panose="020F0502020204030204" pitchFamily="34" charset="0"/>
                <a:cs typeface="Calibri" panose="020F0502020204030204" pitchFamily="34" charset="0"/>
              </a:rPr>
              <a:t>They do not have fault-clearing capabilities but operate in conjunction with reclosers, which have fault-clearing capabilities. </a:t>
            </a: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Text Placeholder 4">
            <a:extLst>
              <a:ext uri="{FF2B5EF4-FFF2-40B4-BE49-F238E27FC236}">
                <a16:creationId xmlns:a16="http://schemas.microsoft.com/office/drawing/2014/main" id="{D04E7B59-0ACA-288C-C48C-DF398E5FEDC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4564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b="1"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950323"/>
            <a:ext cx="8407400" cy="51298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300"/>
              </a:spcBef>
              <a:spcAft>
                <a:spcPts val="300"/>
              </a:spcAft>
              <a:buFont typeface="Wingdings" panose="05000000000000000000" pitchFamily="2" charset="2"/>
              <a:buChar char="q"/>
            </a:pPr>
            <a:r>
              <a:rPr lang="en-US" sz="2800" kern="1200" dirty="0" err="1">
                <a:solidFill>
                  <a:schemeClr val="tx2"/>
                </a:solidFill>
                <a:latin typeface="Calibri" panose="020F0502020204030204" pitchFamily="34" charset="0"/>
                <a:cs typeface="Calibri" panose="020F0502020204030204" pitchFamily="34" charset="0"/>
              </a:rPr>
              <a:t>Sectionalizers</a:t>
            </a:r>
            <a:r>
              <a:rPr lang="en-US" sz="2800" kern="1200" dirty="0">
                <a:solidFill>
                  <a:schemeClr val="tx2"/>
                </a:solidFill>
                <a:latin typeface="Calibri" panose="020F0502020204030204" pitchFamily="34" charset="0"/>
                <a:cs typeface="Calibri" panose="020F0502020204030204" pitchFamily="34" charset="0"/>
              </a:rPr>
              <a:t> have a counting mechanism to count the number of times the recloser has operated, and after a predetermined number of operations they open when the recloser is open to disconnect the downstream part of the feeder. In automated systems, advanced sectionalizing switches with communication capabilities are being deployed. Communication capabilities allow the automated switches to precisely locate the fault to isolate the faulted part from the rest of the system. </a:t>
            </a: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Text Placeholder 4">
            <a:extLst>
              <a:ext uri="{FF2B5EF4-FFF2-40B4-BE49-F238E27FC236}">
                <a16:creationId xmlns:a16="http://schemas.microsoft.com/office/drawing/2014/main" id="{D04E7B59-0ACA-288C-C48C-DF398E5FEDC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80777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BE7F-4369-41FA-8B58-B2459279FF0B}"/>
              </a:ext>
            </a:extLst>
          </p:cNvPr>
          <p:cNvSpPr>
            <a:spLocks noGrp="1"/>
          </p:cNvSpPr>
          <p:nvPr>
            <p:ph type="title"/>
          </p:nvPr>
        </p:nvSpPr>
        <p:spPr>
          <a:xfrm>
            <a:off x="457200" y="140970"/>
            <a:ext cx="8229600" cy="866503"/>
          </a:xfrm>
        </p:spPr>
        <p:txBody>
          <a:bodyPr/>
          <a:lstStyle/>
          <a:p>
            <a:r>
              <a:rPr lang="en-US" sz="3600" b="1" dirty="0">
                <a:latin typeface="Calibri" panose="020F0502020204030204" pitchFamily="34" charset="0"/>
                <a:cs typeface="Calibri" panose="020F0502020204030204" pitchFamily="34" charset="0"/>
              </a:rPr>
              <a:t>2.2 Switches</a:t>
            </a:r>
          </a:p>
        </p:txBody>
      </p:sp>
      <p:sp>
        <p:nvSpPr>
          <p:cNvPr id="3" name="Content Placeholder 2">
            <a:extLst>
              <a:ext uri="{FF2B5EF4-FFF2-40B4-BE49-F238E27FC236}">
                <a16:creationId xmlns:a16="http://schemas.microsoft.com/office/drawing/2014/main" id="{4CA7B843-C292-4C86-9CA5-83D5C24004FD}"/>
              </a:ext>
            </a:extLst>
          </p:cNvPr>
          <p:cNvSpPr>
            <a:spLocks noGrp="1"/>
          </p:cNvSpPr>
          <p:nvPr>
            <p:ph idx="1"/>
          </p:nvPr>
        </p:nvSpPr>
        <p:spPr>
          <a:xfrm>
            <a:off x="457200" y="1129931"/>
            <a:ext cx="8229600" cy="281016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891" lvl="1" indent="-342891" algn="just">
              <a:lnSpc>
                <a:spcPct val="120000"/>
              </a:lnSpc>
              <a:spcBef>
                <a:spcPts val="300"/>
              </a:spcBef>
              <a:spcAft>
                <a:spcPts val="300"/>
              </a:spcAft>
              <a:buFont typeface="Wingdings" panose="05000000000000000000" pitchFamily="2" charset="2"/>
              <a:buChar char="q"/>
            </a:pPr>
            <a:r>
              <a:rPr lang="en-US" sz="2400" kern="1200" dirty="0">
                <a:solidFill>
                  <a:schemeClr val="tx1"/>
                </a:solidFill>
                <a:latin typeface="Calibri" panose="020F0502020204030204" pitchFamily="34" charset="0"/>
                <a:ea typeface="+mn-ea"/>
                <a:cs typeface="Calibri" panose="020F0502020204030204" pitchFamily="34" charset="0"/>
              </a:rPr>
              <a:t>Three-phase main feeders also have a switch at the end of the feeder, which is called the </a:t>
            </a:r>
            <a:r>
              <a:rPr lang="en-US" sz="2400" b="1" kern="1200" dirty="0">
                <a:solidFill>
                  <a:schemeClr val="tx1"/>
                </a:solidFill>
                <a:latin typeface="Calibri" panose="020F0502020204030204" pitchFamily="34" charset="0"/>
                <a:ea typeface="+mn-ea"/>
                <a:cs typeface="Calibri" panose="020F0502020204030204" pitchFamily="34" charset="0"/>
              </a:rPr>
              <a:t>tie switch</a:t>
            </a:r>
            <a:r>
              <a:rPr lang="en-US" sz="2400" kern="1200" dirty="0">
                <a:solidFill>
                  <a:schemeClr val="tx1"/>
                </a:solidFill>
                <a:latin typeface="Calibri" panose="020F0502020204030204" pitchFamily="34" charset="0"/>
                <a:ea typeface="+mn-ea"/>
                <a:cs typeface="Calibri" panose="020F0502020204030204" pitchFamily="34" charset="0"/>
              </a:rPr>
              <a:t>, which is normally open. </a:t>
            </a:r>
            <a:r>
              <a:rPr lang="en-US" sz="2400" kern="1200" dirty="0">
                <a:solidFill>
                  <a:schemeClr val="tx2"/>
                </a:solidFill>
                <a:latin typeface="Calibri" panose="020F0502020204030204" pitchFamily="34" charset="0"/>
                <a:ea typeface="+mn-ea"/>
                <a:cs typeface="Calibri" panose="020F0502020204030204" pitchFamily="34" charset="0"/>
              </a:rPr>
              <a:t>This switch can be manual or automated. In legacy systems, these switches were typically manual; but in modern systems, they are automated to provide higher flexibility for system reconfiguration.</a:t>
            </a:r>
          </a:p>
          <a:p>
            <a:pPr marL="0" indent="0" algn="just">
              <a:lnSpc>
                <a:spcPct val="120000"/>
              </a:lnSpc>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241EE9B8-997E-4A22-833A-3C0FD84A8AEC}"/>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4" name="Text Placeholder 4">
            <a:extLst>
              <a:ext uri="{FF2B5EF4-FFF2-40B4-BE49-F238E27FC236}">
                <a16:creationId xmlns:a16="http://schemas.microsoft.com/office/drawing/2014/main" id="{8710A782-F8F0-F711-CCCD-D47DF460A82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8713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E9B8-A51F-455E-AF6A-1BCB9F9A2784}"/>
              </a:ext>
            </a:extLst>
          </p:cNvPr>
          <p:cNvSpPr>
            <a:spLocks noGrp="1"/>
          </p:cNvSpPr>
          <p:nvPr>
            <p:ph type="title"/>
          </p:nvPr>
        </p:nvSpPr>
        <p:spPr/>
        <p:txBody>
          <a:bodyPr/>
          <a:lstStyle/>
          <a:p>
            <a:r>
              <a:rPr lang="en-US" b="1" dirty="0"/>
              <a:t>2.3 Compensating Devices</a:t>
            </a:r>
          </a:p>
        </p:txBody>
      </p:sp>
      <p:sp>
        <p:nvSpPr>
          <p:cNvPr id="3" name="Content Placeholder 2">
            <a:extLst>
              <a:ext uri="{FF2B5EF4-FFF2-40B4-BE49-F238E27FC236}">
                <a16:creationId xmlns:a16="http://schemas.microsoft.com/office/drawing/2014/main" id="{EF9CE0E1-0542-4243-BD8B-6F295C882B82}"/>
              </a:ext>
            </a:extLst>
          </p:cNvPr>
          <p:cNvSpPr>
            <a:spLocks noGrp="1"/>
          </p:cNvSpPr>
          <p:nvPr>
            <p:ph idx="1"/>
          </p:nvPr>
        </p:nvSpPr>
        <p:spPr>
          <a:xfrm>
            <a:off x="457200" y="1107147"/>
            <a:ext cx="8229600" cy="49729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sz="2400" kern="1200" dirty="0">
                <a:solidFill>
                  <a:schemeClr val="tx1"/>
                </a:solidFill>
                <a:latin typeface="Calibri" panose="020F0502020204030204" pitchFamily="34" charset="0"/>
                <a:ea typeface="+mn-ea"/>
                <a:cs typeface="Calibri" panose="020F0502020204030204" pitchFamily="34" charset="0"/>
              </a:rPr>
              <a:t>Similar to substations, feeders also have compensating devices. The most common are capacitors and voltage regulators. </a:t>
            </a:r>
          </a:p>
          <a:p>
            <a:pPr marL="640080" lvl="1" indent="-342891" algn="just">
              <a:lnSpc>
                <a:spcPct val="120000"/>
              </a:lnSpc>
              <a:spcBef>
                <a:spcPts val="300"/>
              </a:spcBef>
              <a:spcAft>
                <a:spcPts val="300"/>
              </a:spcAft>
              <a:buFont typeface="Wingdings" panose="05000000000000000000" pitchFamily="2" charset="2"/>
              <a:buChar char="§"/>
            </a:pPr>
            <a:r>
              <a:rPr lang="en-US" sz="2000" b="1" dirty="0">
                <a:solidFill>
                  <a:schemeClr val="tx2"/>
                </a:solidFill>
                <a:latin typeface="Calibri" panose="020F0502020204030204" pitchFamily="34" charset="0"/>
                <a:ea typeface="+mn-ea"/>
                <a:cs typeface="Calibri" panose="020F0502020204030204" pitchFamily="34" charset="0"/>
              </a:rPr>
              <a:t>Capacitors</a:t>
            </a:r>
            <a:r>
              <a:rPr lang="en-US" sz="2000" dirty="0">
                <a:solidFill>
                  <a:schemeClr val="tx2"/>
                </a:solidFill>
                <a:latin typeface="Calibri" panose="020F0502020204030204" pitchFamily="34" charset="0"/>
                <a:ea typeface="+mn-ea"/>
                <a:cs typeface="Calibri" panose="020F0502020204030204" pitchFamily="34" charset="0"/>
              </a:rPr>
              <a:t> are installed at strategic locations to inject reactive power to maintain proper voltage on the feeders under changing load conditions. Capacitors can be switched based on local control using time, temperature, voltage, reactive power, or a combination of them, or they can be switched in coordination with other capacitors and devices in the system. </a:t>
            </a:r>
          </a:p>
          <a:p>
            <a:pPr marL="640080" lvl="1" indent="-342891" algn="just">
              <a:lnSpc>
                <a:spcPct val="120000"/>
              </a:lnSpc>
              <a:spcBef>
                <a:spcPts val="300"/>
              </a:spcBef>
              <a:spcAft>
                <a:spcPts val="300"/>
              </a:spcAft>
              <a:buFont typeface="Wingdings" panose="05000000000000000000" pitchFamily="2" charset="2"/>
              <a:buChar char="§"/>
            </a:pPr>
            <a:r>
              <a:rPr lang="en-US" sz="2000" b="1" dirty="0">
                <a:solidFill>
                  <a:schemeClr val="tx2"/>
                </a:solidFill>
                <a:latin typeface="Calibri" panose="020F0502020204030204" pitchFamily="34" charset="0"/>
                <a:ea typeface="+mn-ea"/>
                <a:cs typeface="Calibri" panose="020F0502020204030204" pitchFamily="34" charset="0"/>
              </a:rPr>
              <a:t>Regulators</a:t>
            </a:r>
            <a:r>
              <a:rPr lang="en-US" sz="2000" dirty="0">
                <a:solidFill>
                  <a:schemeClr val="tx2"/>
                </a:solidFill>
                <a:latin typeface="Calibri" panose="020F0502020204030204" pitchFamily="34" charset="0"/>
                <a:ea typeface="+mn-ea"/>
                <a:cs typeface="Calibri" panose="020F0502020204030204" pitchFamily="34" charset="0"/>
              </a:rPr>
              <a:t> are like autotransformers and are used on exceedingly long feeders to boost voltage under heavy load conditions.</a:t>
            </a:r>
          </a:p>
          <a:p>
            <a:pPr marL="0" indent="0" algn="just">
              <a:spcAft>
                <a:spcPts val="1200"/>
              </a:spcAft>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668EA240-43D9-4113-AF3D-036435E4455D}"/>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4" name="Text Placeholder 4">
            <a:extLst>
              <a:ext uri="{FF2B5EF4-FFF2-40B4-BE49-F238E27FC236}">
                <a16:creationId xmlns:a16="http://schemas.microsoft.com/office/drawing/2014/main" id="{87BE88DE-F081-0843-BCAA-F9F04E9103F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7016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46A-DDB7-4BC6-B4D3-C68B8DA5F6C1}"/>
              </a:ext>
            </a:extLst>
          </p:cNvPr>
          <p:cNvSpPr>
            <a:spLocks noGrp="1"/>
          </p:cNvSpPr>
          <p:nvPr>
            <p:ph type="title"/>
          </p:nvPr>
        </p:nvSpPr>
        <p:spPr>
          <a:xfrm>
            <a:off x="457200" y="140970"/>
            <a:ext cx="8229600" cy="866503"/>
          </a:xfrm>
        </p:spPr>
        <p:txBody>
          <a:bodyPr/>
          <a:lstStyle/>
          <a:p>
            <a:r>
              <a:rPr lang="en-US" b="1" dirty="0">
                <a:latin typeface="Calibri" panose="020F0502020204030204" pitchFamily="34" charset="0"/>
                <a:cs typeface="Calibri" panose="020F0502020204030204" pitchFamily="34" charset="0"/>
              </a:rPr>
              <a:t>2.4 Protection Equipment</a:t>
            </a:r>
          </a:p>
        </p:txBody>
      </p:sp>
      <p:sp>
        <p:nvSpPr>
          <p:cNvPr id="7" name="Slide Number Placeholder 6">
            <a:extLst>
              <a:ext uri="{FF2B5EF4-FFF2-40B4-BE49-F238E27FC236}">
                <a16:creationId xmlns:a16="http://schemas.microsoft.com/office/drawing/2014/main" id="{5D08C7E4-325F-4409-ADE9-D5F35E232D9E}"/>
              </a:ext>
            </a:extLst>
          </p:cNvPr>
          <p:cNvSpPr>
            <a:spLocks noGrp="1"/>
          </p:cNvSpPr>
          <p:nvPr>
            <p:ph type="sldNum" sz="quarter" idx="12"/>
          </p:nvPr>
        </p:nvSpPr>
        <p:spPr/>
        <p:txBody>
          <a:bodyPr/>
          <a:lstStyle/>
          <a:p>
            <a:fld id="{98783A6C-F2E5-470E-8F07-6DF2D28172F3}" type="slidenum">
              <a:rPr lang="en-US" smtClean="0"/>
              <a:t>29</a:t>
            </a:fld>
            <a:endParaRPr lang="en-US" dirty="0"/>
          </a:p>
        </p:txBody>
      </p:sp>
      <p:sp>
        <p:nvSpPr>
          <p:cNvPr id="4" name="Text Placeholder 4">
            <a:extLst>
              <a:ext uri="{FF2B5EF4-FFF2-40B4-BE49-F238E27FC236}">
                <a16:creationId xmlns:a16="http://schemas.microsoft.com/office/drawing/2014/main" id="{47EF9BDA-6A4D-0293-2FF7-C0D4F41AEDE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6" name="Content Placeholder 5">
            <a:extLst>
              <a:ext uri="{FF2B5EF4-FFF2-40B4-BE49-F238E27FC236}">
                <a16:creationId xmlns:a16="http://schemas.microsoft.com/office/drawing/2014/main" id="{4B4BDA5A-A374-474A-99EF-B1FAD8A2400C}"/>
              </a:ext>
            </a:extLst>
          </p:cNvPr>
          <p:cNvSpPr>
            <a:spLocks noGrp="1"/>
          </p:cNvSpPr>
          <p:nvPr>
            <p:ph idx="1"/>
          </p:nvPr>
        </p:nvSpPr>
        <p:spPr>
          <a:xfrm>
            <a:off x="457200" y="1017992"/>
            <a:ext cx="8493512" cy="4636181"/>
          </a:xfrm>
        </p:spPr>
        <p:txBody>
          <a:bodyPr/>
          <a:lstStyle/>
          <a:p>
            <a:pPr marL="342891" lvl="1" indent="-342891" algn="just">
              <a:lnSpc>
                <a:spcPct val="130000"/>
              </a:lnSpc>
              <a:spcBef>
                <a:spcPts val="300"/>
              </a:spcBef>
              <a:spcAft>
                <a:spcPts val="300"/>
              </a:spcAft>
              <a:buFont typeface="Wingdings" panose="05000000000000000000" pitchFamily="2" charset="2"/>
              <a:buChar char="q"/>
            </a:pPr>
            <a:r>
              <a:rPr lang="en-US" sz="2400" b="1" kern="1200" dirty="0">
                <a:solidFill>
                  <a:schemeClr val="tx1"/>
                </a:solidFill>
                <a:latin typeface="Calibri" panose="020F0502020204030204" pitchFamily="34" charset="0"/>
                <a:ea typeface="+mn-ea"/>
                <a:cs typeface="Calibri" panose="020F0502020204030204" pitchFamily="34" charset="0"/>
              </a:rPr>
              <a:t>Fuses</a:t>
            </a:r>
            <a:r>
              <a:rPr lang="en-US" sz="2400" kern="1200" dirty="0">
                <a:solidFill>
                  <a:schemeClr val="tx1"/>
                </a:solidFill>
                <a:latin typeface="Calibri" panose="020F0502020204030204" pitchFamily="34" charset="0"/>
                <a:ea typeface="+mn-ea"/>
                <a:cs typeface="Calibri" panose="020F0502020204030204" pitchFamily="34" charset="0"/>
              </a:rPr>
              <a:t> are the most common protection equipment used on distribution feeders. Every lateral branching off the main feeders has a fuse to protect it. Also, the main feeder can have fuses in certain situations. They are also used to protect distribution transformers. </a:t>
            </a:r>
          </a:p>
        </p:txBody>
      </p:sp>
    </p:spTree>
    <p:extLst>
      <p:ext uri="{BB962C8B-B14F-4D97-AF65-F5344CB8AC3E}">
        <p14:creationId xmlns:p14="http://schemas.microsoft.com/office/powerpoint/2010/main" val="108635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457199" y="994614"/>
            <a:ext cx="8229602" cy="1529643"/>
          </a:xfrm>
        </p:spPr>
        <p:txBody>
          <a:bodyPr>
            <a:noAutofit/>
          </a:bodyPr>
          <a:lstStyle/>
          <a:p>
            <a:pPr algn="just">
              <a:lnSpc>
                <a:spcPct val="110000"/>
              </a:lnSpc>
              <a:spcAft>
                <a:spcPts val="600"/>
              </a:spcAft>
              <a:buFont typeface="Wingdings" panose="05000000000000000000" pitchFamily="2" charset="2"/>
              <a:buChar char="q"/>
            </a:pPr>
            <a:r>
              <a:rPr lang="en-US" sz="2000" dirty="0">
                <a:solidFill>
                  <a:schemeClr val="tx1"/>
                </a:solidFill>
                <a:latin typeface="Calibri" panose="020F0502020204030204" pitchFamily="34" charset="0"/>
                <a:cs typeface="Calibri" panose="020F0502020204030204" pitchFamily="34" charset="0"/>
              </a:rPr>
              <a:t>While the basic principles for distribution of electricity are the same throughout the world, </a:t>
            </a:r>
            <a:r>
              <a:rPr lang="en-US" sz="2000" dirty="0">
                <a:solidFill>
                  <a:srgbClr val="FF0000"/>
                </a:solidFill>
                <a:latin typeface="Calibri" panose="020F0502020204030204" pitchFamily="34" charset="0"/>
                <a:cs typeface="Calibri" panose="020F0502020204030204" pitchFamily="34" charset="0"/>
              </a:rPr>
              <a:t>there are some differences between North America and the rest of the world with respect to topology and terminology</a:t>
            </a:r>
            <a:r>
              <a:rPr lang="en-US" sz="2000" dirty="0">
                <a:solidFill>
                  <a:schemeClr val="tx1"/>
                </a:solidFill>
                <a:latin typeface="Calibri" panose="020F0502020204030204" pitchFamily="34" charset="0"/>
                <a:cs typeface="Calibri" panose="020F0502020204030204" pitchFamily="34" charset="0"/>
              </a:rPr>
              <a:t>. Some aspects of these differences are highlighted in Table 1.1.</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457199" y="152400"/>
            <a:ext cx="8474766" cy="842214"/>
          </a:xfrm>
        </p:spPr>
        <p:txBody>
          <a:bodyPr/>
          <a:lstStyle/>
          <a:p>
            <a:r>
              <a:rPr lang="en-US" sz="3600" b="1" dirty="0">
                <a:latin typeface="Calibri" panose="020F0502020204030204" pitchFamily="34" charset="0"/>
                <a:cs typeface="Calibri" panose="020F0502020204030204" pitchFamily="34" charset="0"/>
              </a:rPr>
              <a:t>Epilogue</a:t>
            </a:r>
          </a:p>
        </p:txBody>
      </p:sp>
      <p:sp>
        <p:nvSpPr>
          <p:cNvPr id="2" name="Text Placeholder 4">
            <a:extLst>
              <a:ext uri="{FF2B5EF4-FFF2-40B4-BE49-F238E27FC236}">
                <a16:creationId xmlns:a16="http://schemas.microsoft.com/office/drawing/2014/main" id="{197AAC3A-E7A2-CA37-4220-A21D641EC66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graphicFrame>
        <p:nvGraphicFramePr>
          <p:cNvPr id="5" name="Table 4">
            <a:extLst>
              <a:ext uri="{FF2B5EF4-FFF2-40B4-BE49-F238E27FC236}">
                <a16:creationId xmlns:a16="http://schemas.microsoft.com/office/drawing/2014/main" id="{1D69DB56-0D6D-44C7-8C02-273F07F98CFC}"/>
              </a:ext>
            </a:extLst>
          </p:cNvPr>
          <p:cNvGraphicFramePr>
            <a:graphicFrameLocks noGrp="1"/>
          </p:cNvGraphicFramePr>
          <p:nvPr>
            <p:extLst>
              <p:ext uri="{D42A27DB-BD31-4B8C-83A1-F6EECF244321}">
                <p14:modId xmlns:p14="http://schemas.microsoft.com/office/powerpoint/2010/main" val="2942648958"/>
              </p:ext>
            </p:extLst>
          </p:nvPr>
        </p:nvGraphicFramePr>
        <p:xfrm>
          <a:off x="1516485" y="2861063"/>
          <a:ext cx="6356194" cy="3049215"/>
        </p:xfrm>
        <a:graphic>
          <a:graphicData uri="http://schemas.openxmlformats.org/drawingml/2006/table">
            <a:tbl>
              <a:tblPr/>
              <a:tblGrid>
                <a:gridCol w="2631665">
                  <a:extLst>
                    <a:ext uri="{9D8B030D-6E8A-4147-A177-3AD203B41FA5}">
                      <a16:colId xmlns:a16="http://schemas.microsoft.com/office/drawing/2014/main" val="929779888"/>
                    </a:ext>
                  </a:extLst>
                </a:gridCol>
                <a:gridCol w="3724529">
                  <a:extLst>
                    <a:ext uri="{9D8B030D-6E8A-4147-A177-3AD203B41FA5}">
                      <a16:colId xmlns:a16="http://schemas.microsoft.com/office/drawing/2014/main" val="3881633937"/>
                    </a:ext>
                  </a:extLst>
                </a:gridCol>
              </a:tblGrid>
              <a:tr h="327514">
                <a:tc>
                  <a:txBody>
                    <a:bodyPr/>
                    <a:lstStyle/>
                    <a:p>
                      <a:pPr algn="ctr" fontAlgn="base"/>
                      <a:r>
                        <a:rPr lang="en-US" sz="1600" b="1" dirty="0">
                          <a:solidFill>
                            <a:schemeClr val="accent3"/>
                          </a:solidFill>
                          <a:latin typeface="Calibri" panose="020F0502020204030204" pitchFamily="34" charset="0"/>
                          <a:ea typeface="+mn-ea"/>
                          <a:cs typeface="Calibri" panose="020F0502020204030204" pitchFamily="34" charset="0"/>
                        </a:rPr>
                        <a:t>North America</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C8102E"/>
                    </a:solidFill>
                  </a:tcPr>
                </a:tc>
                <a:tc>
                  <a:txBody>
                    <a:bodyPr/>
                    <a:lstStyle/>
                    <a:p>
                      <a:pPr algn="ctr" fontAlgn="base"/>
                      <a:r>
                        <a:rPr lang="en-US" sz="1600" b="1" dirty="0">
                          <a:solidFill>
                            <a:schemeClr val="accent3"/>
                          </a:solidFill>
                          <a:latin typeface="Calibri" panose="020F0502020204030204" pitchFamily="34" charset="0"/>
                          <a:ea typeface="+mn-ea"/>
                          <a:cs typeface="Calibri" panose="020F0502020204030204" pitchFamily="34" charset="0"/>
                        </a:rPr>
                        <a:t>Rest of the world</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C8102E"/>
                    </a:solidFill>
                  </a:tcPr>
                </a:tc>
                <a:extLst>
                  <a:ext uri="{0D108BD9-81ED-4DB2-BD59-A6C34878D82A}">
                    <a16:rowId xmlns:a16="http://schemas.microsoft.com/office/drawing/2014/main" val="2262463210"/>
                  </a:ext>
                </a:extLst>
              </a:tr>
              <a:tr h="327514">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Distribution systems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E7E7E7"/>
                    </a:solidFill>
                  </a:tcPr>
                </a:tc>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Distribution networks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808193759"/>
                  </a:ext>
                </a:extLst>
              </a:tr>
              <a:tr h="359247">
                <a:tc>
                  <a:txBody>
                    <a:bodyPr/>
                    <a:lstStyle/>
                    <a:p>
                      <a:pPr marL="0" algn="ctr" defTabSz="457189" rtl="0" eaLnBrk="1" fontAlgn="base" latinLnBrk="0" hangingPunct="1">
                        <a:buFont typeface="Arial" panose="020B0604020202020204" pitchFamily="34" charset="0"/>
                        <a:buNone/>
                      </a:pPr>
                      <a:r>
                        <a:rPr lang="en-US" sz="1600" dirty="0">
                          <a:solidFill>
                            <a:schemeClr val="tx1"/>
                          </a:solidFill>
                          <a:latin typeface="Calibri" panose="020F0502020204030204" pitchFamily="34" charset="0"/>
                          <a:ea typeface="+mn-ea"/>
                          <a:cs typeface="Calibri" panose="020F0502020204030204" pitchFamily="34" charset="0"/>
                        </a:rPr>
                        <a:t>Primary distribution</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600" dirty="0">
                          <a:solidFill>
                            <a:schemeClr val="tx1"/>
                          </a:solidFill>
                          <a:latin typeface="Calibri" panose="020F0502020204030204" pitchFamily="34" charset="0"/>
                          <a:ea typeface="+mn-ea"/>
                          <a:cs typeface="Calibri" panose="020F0502020204030204" pitchFamily="34" charset="0"/>
                        </a:rPr>
                        <a:t>Medium-voltage, high tension</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11373342"/>
                  </a:ext>
                </a:extLst>
              </a:tr>
              <a:tr h="327514">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Secondary distribution</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Low-voltage, low tension</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37301688"/>
                  </a:ext>
                </a:extLst>
              </a:tr>
              <a:tr h="327514">
                <a:tc>
                  <a:txBody>
                    <a:bodyPr/>
                    <a:lstStyle/>
                    <a:p>
                      <a:pPr marL="0" algn="ctr" defTabSz="457189" rtl="0" eaLnBrk="1" fontAlgn="base" latinLnBrk="0" hangingPunct="1">
                        <a:buFont typeface="Arial" panose="020B0604020202020204" pitchFamily="34" charset="0"/>
                        <a:buNone/>
                      </a:pPr>
                      <a:r>
                        <a:rPr lang="en-US" sz="1600" dirty="0">
                          <a:solidFill>
                            <a:schemeClr val="tx1"/>
                          </a:solidFill>
                          <a:latin typeface="Calibri" panose="020F0502020204030204" pitchFamily="34" charset="0"/>
                          <a:ea typeface="+mn-ea"/>
                          <a:cs typeface="Calibri" panose="020F0502020204030204" pitchFamily="34" charset="0"/>
                        </a:rPr>
                        <a:t>Consumption: kWh</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600" dirty="0">
                          <a:solidFill>
                            <a:schemeClr val="tx1"/>
                          </a:solidFill>
                          <a:latin typeface="Calibri" panose="020F0502020204030204" pitchFamily="34" charset="0"/>
                          <a:ea typeface="+mn-ea"/>
                          <a:cs typeface="Calibri" panose="020F0502020204030204" pitchFamily="34" charset="0"/>
                        </a:rPr>
                        <a:t>Units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2609123"/>
                  </a:ext>
                </a:extLst>
              </a:tr>
              <a:tr h="674424">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Topology: radial tree structure</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Radial with primary and/or secondary</a:t>
                      </a:r>
                    </a:p>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selective</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92174248"/>
                  </a:ext>
                </a:extLst>
              </a:tr>
              <a:tr h="674424">
                <a:tc>
                  <a:txBody>
                    <a:bodyPr/>
                    <a:lstStyle/>
                    <a:p>
                      <a:pPr marL="0" algn="ctr" defTabSz="457189" rtl="0" eaLnBrk="1" fontAlgn="base" latinLnBrk="0" hangingPunct="1"/>
                      <a:r>
                        <a:rPr lang="en-US" sz="1600" dirty="0">
                          <a:solidFill>
                            <a:schemeClr val="tx1"/>
                          </a:solidFill>
                          <a:latin typeface="Calibri" panose="020F0502020204030204" pitchFamily="34" charset="0"/>
                          <a:ea typeface="+mn-ea"/>
                          <a:cs typeface="Calibri" panose="020F0502020204030204" pitchFamily="34" charset="0"/>
                        </a:rPr>
                        <a:t>Primary feeder protection: reclosers, fuses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600" dirty="0">
                          <a:solidFill>
                            <a:schemeClr val="tx1"/>
                          </a:solidFill>
                          <a:latin typeface="Calibri" panose="020F0502020204030204" pitchFamily="34" charset="0"/>
                          <a:ea typeface="+mn-ea"/>
                          <a:cs typeface="Calibri" panose="020F0502020204030204" pitchFamily="34" charset="0"/>
                        </a:rPr>
                        <a:t>Circuit breakers​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67759950"/>
                  </a:ext>
                </a:extLst>
              </a:tr>
            </a:tbl>
          </a:graphicData>
        </a:graphic>
      </p:graphicFrame>
      <p:sp>
        <p:nvSpPr>
          <p:cNvPr id="10" name="TextBox 9">
            <a:extLst>
              <a:ext uri="{FF2B5EF4-FFF2-40B4-BE49-F238E27FC236}">
                <a16:creationId xmlns:a16="http://schemas.microsoft.com/office/drawing/2014/main" id="{74443026-E728-42F4-A88A-50DE797AF402}"/>
              </a:ext>
            </a:extLst>
          </p:cNvPr>
          <p:cNvSpPr txBox="1"/>
          <p:nvPr/>
        </p:nvSpPr>
        <p:spPr>
          <a:xfrm>
            <a:off x="2940286" y="2538772"/>
            <a:ext cx="3018263"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Table 1.1 Common terminologies</a:t>
            </a:r>
          </a:p>
        </p:txBody>
      </p:sp>
    </p:spTree>
    <p:extLst>
      <p:ext uri="{BB962C8B-B14F-4D97-AF65-F5344CB8AC3E}">
        <p14:creationId xmlns:p14="http://schemas.microsoft.com/office/powerpoint/2010/main" val="205929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46A-DDB7-4BC6-B4D3-C68B8DA5F6C1}"/>
              </a:ext>
            </a:extLst>
          </p:cNvPr>
          <p:cNvSpPr>
            <a:spLocks noGrp="1"/>
          </p:cNvSpPr>
          <p:nvPr>
            <p:ph type="title"/>
          </p:nvPr>
        </p:nvSpPr>
        <p:spPr>
          <a:xfrm>
            <a:off x="457200" y="140970"/>
            <a:ext cx="8229600" cy="866503"/>
          </a:xfrm>
        </p:spPr>
        <p:txBody>
          <a:bodyPr/>
          <a:lstStyle/>
          <a:p>
            <a:r>
              <a:rPr lang="en-US" b="1" dirty="0">
                <a:latin typeface="Calibri" panose="020F0502020204030204" pitchFamily="34" charset="0"/>
                <a:cs typeface="Calibri" panose="020F0502020204030204" pitchFamily="34" charset="0"/>
              </a:rPr>
              <a:t>2.4 Protection Equipment</a:t>
            </a:r>
          </a:p>
        </p:txBody>
      </p:sp>
      <p:sp>
        <p:nvSpPr>
          <p:cNvPr id="7" name="Slide Number Placeholder 6">
            <a:extLst>
              <a:ext uri="{FF2B5EF4-FFF2-40B4-BE49-F238E27FC236}">
                <a16:creationId xmlns:a16="http://schemas.microsoft.com/office/drawing/2014/main" id="{5D08C7E4-325F-4409-ADE9-D5F35E232D9E}"/>
              </a:ext>
            </a:extLst>
          </p:cNvPr>
          <p:cNvSpPr>
            <a:spLocks noGrp="1"/>
          </p:cNvSpPr>
          <p:nvPr>
            <p:ph type="sldNum" sz="quarter" idx="12"/>
          </p:nvPr>
        </p:nvSpPr>
        <p:spPr/>
        <p:txBody>
          <a:bodyPr/>
          <a:lstStyle/>
          <a:p>
            <a:fld id="{98783A6C-F2E5-470E-8F07-6DF2D28172F3}" type="slidenum">
              <a:rPr lang="en-US" smtClean="0"/>
              <a:t>30</a:t>
            </a:fld>
            <a:endParaRPr lang="en-US" dirty="0"/>
          </a:p>
        </p:txBody>
      </p:sp>
      <p:sp>
        <p:nvSpPr>
          <p:cNvPr id="4" name="Text Placeholder 4">
            <a:extLst>
              <a:ext uri="{FF2B5EF4-FFF2-40B4-BE49-F238E27FC236}">
                <a16:creationId xmlns:a16="http://schemas.microsoft.com/office/drawing/2014/main" id="{47EF9BDA-6A4D-0293-2FF7-C0D4F41AEDE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6" name="Content Placeholder 5">
            <a:extLst>
              <a:ext uri="{FF2B5EF4-FFF2-40B4-BE49-F238E27FC236}">
                <a16:creationId xmlns:a16="http://schemas.microsoft.com/office/drawing/2014/main" id="{4B4BDA5A-A374-474A-99EF-B1FAD8A2400C}"/>
              </a:ext>
            </a:extLst>
          </p:cNvPr>
          <p:cNvSpPr>
            <a:spLocks noGrp="1"/>
          </p:cNvSpPr>
          <p:nvPr>
            <p:ph idx="1"/>
          </p:nvPr>
        </p:nvSpPr>
        <p:spPr>
          <a:xfrm>
            <a:off x="457200" y="1017992"/>
            <a:ext cx="8493512" cy="4636181"/>
          </a:xfrm>
        </p:spPr>
        <p:txBody>
          <a:bodyPr/>
          <a:lstStyle/>
          <a:p>
            <a:pPr marL="342891" lvl="1" indent="-342891" algn="just">
              <a:lnSpc>
                <a:spcPct val="130000"/>
              </a:lnSpc>
              <a:spcBef>
                <a:spcPts val="300"/>
              </a:spcBef>
              <a:spcAft>
                <a:spcPts val="300"/>
              </a:spcAft>
              <a:buFont typeface="Wingdings" panose="05000000000000000000" pitchFamily="2" charset="2"/>
              <a:buChar char="q"/>
            </a:pPr>
            <a:r>
              <a:rPr lang="en-US" sz="2400" kern="1200" dirty="0">
                <a:solidFill>
                  <a:schemeClr val="tx1"/>
                </a:solidFill>
                <a:latin typeface="Calibri" panose="020F0502020204030204" pitchFamily="34" charset="0"/>
                <a:ea typeface="+mn-ea"/>
                <a:cs typeface="Calibri" panose="020F0502020204030204" pitchFamily="34" charset="0"/>
              </a:rPr>
              <a:t>Fuses are very inexpensive and have provided reliable protection for over a century. A disadvantage with them is that they must be manually replaced. One can argue that they should be replaced by automated protective devices. </a:t>
            </a:r>
            <a:r>
              <a:rPr lang="en-US" sz="2400" kern="1200" dirty="0">
                <a:solidFill>
                  <a:srgbClr val="FF0000"/>
                </a:solidFill>
                <a:latin typeface="Calibri" panose="020F0502020204030204" pitchFamily="34" charset="0"/>
                <a:ea typeface="+mn-ea"/>
                <a:cs typeface="Calibri" panose="020F0502020204030204" pitchFamily="34" charset="0"/>
              </a:rPr>
              <a:t>However, the cost advantage they offer outweighs any benefits an automated protective device would provide. </a:t>
            </a:r>
            <a:r>
              <a:rPr lang="en-US" sz="2400" kern="1200" dirty="0">
                <a:solidFill>
                  <a:schemeClr val="tx1"/>
                </a:solidFill>
                <a:latin typeface="Calibri" panose="020F0502020204030204" pitchFamily="34" charset="0"/>
                <a:ea typeface="+mn-ea"/>
                <a:cs typeface="Calibri" panose="020F0502020204030204" pitchFamily="34" charset="0"/>
              </a:rPr>
              <a:t>Hence, they will continue to be used for protection of downstream portions of distribution systems. </a:t>
            </a:r>
          </a:p>
        </p:txBody>
      </p:sp>
    </p:spTree>
    <p:extLst>
      <p:ext uri="{BB962C8B-B14F-4D97-AF65-F5344CB8AC3E}">
        <p14:creationId xmlns:p14="http://schemas.microsoft.com/office/powerpoint/2010/main" val="220922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46A-DDB7-4BC6-B4D3-C68B8DA5F6C1}"/>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2.4 Protection Equipment</a:t>
            </a:r>
          </a:p>
        </p:txBody>
      </p:sp>
      <p:sp>
        <p:nvSpPr>
          <p:cNvPr id="7" name="Slide Number Placeholder 6">
            <a:extLst>
              <a:ext uri="{FF2B5EF4-FFF2-40B4-BE49-F238E27FC236}">
                <a16:creationId xmlns:a16="http://schemas.microsoft.com/office/drawing/2014/main" id="{5D08C7E4-325F-4409-ADE9-D5F35E232D9E}"/>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4" name="Text Placeholder 4">
            <a:extLst>
              <a:ext uri="{FF2B5EF4-FFF2-40B4-BE49-F238E27FC236}">
                <a16:creationId xmlns:a16="http://schemas.microsoft.com/office/drawing/2014/main" id="{41CA3AAC-420C-76BC-0B12-ED51D95CD07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6" name="Content Placeholder 5">
            <a:extLst>
              <a:ext uri="{FF2B5EF4-FFF2-40B4-BE49-F238E27FC236}">
                <a16:creationId xmlns:a16="http://schemas.microsoft.com/office/drawing/2014/main" id="{7F52C322-5088-4270-AA2B-27EEFD00375D}"/>
              </a:ext>
            </a:extLst>
          </p:cNvPr>
          <p:cNvSpPr>
            <a:spLocks noGrp="1"/>
          </p:cNvSpPr>
          <p:nvPr>
            <p:ph idx="1"/>
          </p:nvPr>
        </p:nvSpPr>
        <p:spPr>
          <a:xfrm>
            <a:off x="457199" y="1288834"/>
            <a:ext cx="8352263" cy="4426170"/>
          </a:xfrm>
        </p:spPr>
        <p:txBody>
          <a:bodyPr/>
          <a:lstStyle/>
          <a:p>
            <a:pPr marL="342891" lvl="1" indent="-342891" algn="just">
              <a:lnSpc>
                <a:spcPct val="130000"/>
              </a:lnSpc>
              <a:spcBef>
                <a:spcPts val="300"/>
              </a:spcBef>
              <a:spcAft>
                <a:spcPts val="300"/>
              </a:spcAft>
              <a:buFont typeface="Wingdings" panose="05000000000000000000" pitchFamily="2" charset="2"/>
              <a:buChar char="q"/>
            </a:pPr>
            <a:r>
              <a:rPr lang="en-US" sz="2200" b="1" kern="1200" dirty="0">
                <a:solidFill>
                  <a:schemeClr val="tx1"/>
                </a:solidFill>
                <a:latin typeface="Calibri" panose="020F0502020204030204" pitchFamily="34" charset="0"/>
                <a:ea typeface="+mn-ea"/>
                <a:cs typeface="Calibri" panose="020F0502020204030204" pitchFamily="34" charset="0"/>
              </a:rPr>
              <a:t>Reclosers</a:t>
            </a:r>
            <a:r>
              <a:rPr lang="en-US" sz="2200" kern="1200" dirty="0">
                <a:solidFill>
                  <a:schemeClr val="tx1"/>
                </a:solidFill>
                <a:latin typeface="Calibri" panose="020F0502020204030204" pitchFamily="34" charset="0"/>
                <a:ea typeface="+mn-ea"/>
                <a:cs typeface="Calibri" panose="020F0502020204030204" pitchFamily="34" charset="0"/>
              </a:rPr>
              <a:t> are like circuit breakers and have fault-clearing capabilities. Unlike circuit breakers, which depend on separate relays to initiate operation during faults, reclosers have their own fault-detection mechanism. However, reclosers are smaller in size and are mounted on top of poles in overhead feeders. They also have a reclosing feature, which allows them to reclose a selected number of times before locking out. Since many faults in distribution systems are temporary, this feature permits fuse saving for such faults. </a:t>
            </a:r>
          </a:p>
          <a:p>
            <a:pPr marL="342891" lvl="1" indent="-342891" algn="just">
              <a:lnSpc>
                <a:spcPct val="130000"/>
              </a:lnSpc>
              <a:spcBef>
                <a:spcPts val="300"/>
              </a:spcBef>
              <a:spcAft>
                <a:spcPts val="300"/>
              </a:spcAft>
              <a:buFont typeface="Wingdings" panose="05000000000000000000" pitchFamily="2" charset="2"/>
              <a:buChar char="q"/>
            </a:pPr>
            <a:r>
              <a:rPr lang="en-US" sz="2200" kern="1200" dirty="0">
                <a:solidFill>
                  <a:schemeClr val="tx1"/>
                </a:solidFill>
                <a:latin typeface="Calibri" panose="020F0502020204030204" pitchFamily="34" charset="0"/>
                <a:ea typeface="+mn-ea"/>
                <a:cs typeface="Calibri" panose="020F0502020204030204" pitchFamily="34" charset="0"/>
              </a:rPr>
              <a:t>The feeders also have </a:t>
            </a:r>
            <a:r>
              <a:rPr lang="en-US" sz="2200" b="1" kern="1200" dirty="0">
                <a:solidFill>
                  <a:schemeClr val="tx1"/>
                </a:solidFill>
                <a:latin typeface="Calibri" panose="020F0502020204030204" pitchFamily="34" charset="0"/>
                <a:ea typeface="+mn-ea"/>
                <a:cs typeface="Calibri" panose="020F0502020204030204" pitchFamily="34" charset="0"/>
              </a:rPr>
              <a:t>surge arresters and static lines</a:t>
            </a:r>
            <a:r>
              <a:rPr lang="en-US" sz="2200" kern="1200" dirty="0">
                <a:solidFill>
                  <a:schemeClr val="tx1"/>
                </a:solidFill>
                <a:latin typeface="Calibri" panose="020F0502020204030204" pitchFamily="34" charset="0"/>
                <a:ea typeface="+mn-ea"/>
                <a:cs typeface="Calibri" panose="020F0502020204030204" pitchFamily="34" charset="0"/>
              </a:rPr>
              <a:t>, which have the same functions as those for substations.</a:t>
            </a:r>
          </a:p>
          <a:p>
            <a:endParaRPr lang="en-US" dirty="0"/>
          </a:p>
        </p:txBody>
      </p:sp>
    </p:spTree>
    <p:extLst>
      <p:ext uri="{BB962C8B-B14F-4D97-AF65-F5344CB8AC3E}">
        <p14:creationId xmlns:p14="http://schemas.microsoft.com/office/powerpoint/2010/main" val="109586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3DE4-71E8-46E4-A8AF-DC322370F3D8}"/>
              </a:ext>
            </a:extLst>
          </p:cNvPr>
          <p:cNvSpPr>
            <a:spLocks noGrp="1"/>
          </p:cNvSpPr>
          <p:nvPr>
            <p:ph type="title"/>
          </p:nvPr>
        </p:nvSpPr>
        <p:spPr/>
        <p:txBody>
          <a:bodyPr/>
          <a:lstStyle/>
          <a:p>
            <a:r>
              <a:rPr lang="en-US" b="1" dirty="0"/>
              <a:t>2.5 Control and Monitoring Devices</a:t>
            </a:r>
          </a:p>
        </p:txBody>
      </p:sp>
      <p:sp>
        <p:nvSpPr>
          <p:cNvPr id="3" name="Content Placeholder 2">
            <a:extLst>
              <a:ext uri="{FF2B5EF4-FFF2-40B4-BE49-F238E27FC236}">
                <a16:creationId xmlns:a16="http://schemas.microsoft.com/office/drawing/2014/main" id="{BF44D46B-CD1B-4C50-9C81-93744F43D1B8}"/>
              </a:ext>
            </a:extLst>
          </p:cNvPr>
          <p:cNvSpPr>
            <a:spLocks noGrp="1"/>
          </p:cNvSpPr>
          <p:nvPr>
            <p:ph idx="1"/>
          </p:nvPr>
        </p:nvSpPr>
        <p:spPr>
          <a:xfrm>
            <a:off x="457200" y="1288834"/>
            <a:ext cx="8229600" cy="3996844"/>
          </a:xfrm>
          <a:noFill/>
          <a:ln w="9525">
            <a:noFill/>
            <a:miter lim="800000"/>
            <a:headEnd/>
            <a:tailEnd/>
          </a:ln>
          <a:effectLst/>
        </p:spPr>
        <p:txBody>
          <a:bodyPr vert="horz" wrap="square" lIns="91440" tIns="45720" rIns="91440" bIns="45720" numCol="1" anchor="t" anchorCtr="0" compatLnSpc="1">
            <a:prstTxWarp prst="textNoShape">
              <a:avLst/>
            </a:prstTxWarp>
            <a:normAutofit fontScale="32500" lnSpcReduction="20000"/>
          </a:bodyPr>
          <a:lstStyle/>
          <a:p>
            <a:pPr marL="342891" lvl="1" indent="-342891" algn="just">
              <a:lnSpc>
                <a:spcPct val="130000"/>
              </a:lnSpc>
              <a:spcBef>
                <a:spcPts val="300"/>
              </a:spcBef>
              <a:spcAft>
                <a:spcPts val="300"/>
              </a:spcAft>
              <a:buFont typeface="Wingdings" panose="05000000000000000000" pitchFamily="2" charset="2"/>
              <a:buChar char="q"/>
            </a:pPr>
            <a:r>
              <a:rPr lang="en-US" sz="8600" kern="1200" dirty="0">
                <a:solidFill>
                  <a:schemeClr val="tx1"/>
                </a:solidFill>
                <a:latin typeface="Calibri" panose="020F0502020204030204" pitchFamily="34" charset="0"/>
                <a:ea typeface="+mn-ea"/>
                <a:cs typeface="Calibri" panose="020F0502020204030204" pitchFamily="34" charset="0"/>
              </a:rPr>
              <a:t>Legacy distribution systems had very little control and monitoring devices on the feeders. But emerging distribution systems with automation have larger proliferation of such equipment. Monitoring devices include current </a:t>
            </a:r>
            <a:r>
              <a:rPr lang="en-US" sz="8600" b="1" kern="1200" dirty="0">
                <a:solidFill>
                  <a:schemeClr val="tx1"/>
                </a:solidFill>
                <a:latin typeface="Calibri" panose="020F0502020204030204" pitchFamily="34" charset="0"/>
                <a:ea typeface="+mn-ea"/>
                <a:cs typeface="Calibri" panose="020F0502020204030204" pitchFamily="34" charset="0"/>
              </a:rPr>
              <a:t>transformers (CTs), voltage transformers (VTs), transducers, and RTUs.</a:t>
            </a: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FE237AB-672A-4C57-9A86-1FD2E21A46EB}"/>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4" name="Text Placeholder 4">
            <a:extLst>
              <a:ext uri="{FF2B5EF4-FFF2-40B4-BE49-F238E27FC236}">
                <a16:creationId xmlns:a16="http://schemas.microsoft.com/office/drawing/2014/main" id="{A590BF08-B4F9-0A28-07D3-9F0A3F6C0C2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3180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3DE4-71E8-46E4-A8AF-DC322370F3D8}"/>
              </a:ext>
            </a:extLst>
          </p:cNvPr>
          <p:cNvSpPr>
            <a:spLocks noGrp="1"/>
          </p:cNvSpPr>
          <p:nvPr>
            <p:ph type="title"/>
          </p:nvPr>
        </p:nvSpPr>
        <p:spPr/>
        <p:txBody>
          <a:bodyPr/>
          <a:lstStyle/>
          <a:p>
            <a:r>
              <a:rPr lang="en-US" b="1" dirty="0"/>
              <a:t>2.5 Control and Monitoring Devices</a:t>
            </a:r>
          </a:p>
        </p:txBody>
      </p:sp>
      <p:sp>
        <p:nvSpPr>
          <p:cNvPr id="3" name="Content Placeholder 2">
            <a:extLst>
              <a:ext uri="{FF2B5EF4-FFF2-40B4-BE49-F238E27FC236}">
                <a16:creationId xmlns:a16="http://schemas.microsoft.com/office/drawing/2014/main" id="{BF44D46B-CD1B-4C50-9C81-93744F43D1B8}"/>
              </a:ext>
            </a:extLst>
          </p:cNvPr>
          <p:cNvSpPr>
            <a:spLocks noGrp="1"/>
          </p:cNvSpPr>
          <p:nvPr>
            <p:ph idx="1"/>
          </p:nvPr>
        </p:nvSpPr>
        <p:spPr>
          <a:xfrm>
            <a:off x="457200" y="1288834"/>
            <a:ext cx="8229600" cy="238363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sz="2800" kern="1200" dirty="0">
                <a:solidFill>
                  <a:schemeClr val="tx1"/>
                </a:solidFill>
                <a:latin typeface="Calibri" panose="020F0502020204030204" pitchFamily="34" charset="0"/>
                <a:ea typeface="+mn-ea"/>
                <a:cs typeface="Calibri" panose="020F0502020204030204" pitchFamily="34" charset="0"/>
              </a:rPr>
              <a:t>Automated distribution systems also have an overlay of communication network for communication between different devices and the control center to make optimal operating decisions in real time.</a:t>
            </a: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FE237AB-672A-4C57-9A86-1FD2E21A46EB}"/>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4" name="Text Placeholder 4">
            <a:extLst>
              <a:ext uri="{FF2B5EF4-FFF2-40B4-BE49-F238E27FC236}">
                <a16:creationId xmlns:a16="http://schemas.microsoft.com/office/drawing/2014/main" id="{A590BF08-B4F9-0A28-07D3-9F0A3F6C0C2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43399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E5CD-55BC-4E84-BC92-C571E278885A}"/>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2.6 Distribution Transformers</a:t>
            </a:r>
          </a:p>
        </p:txBody>
      </p:sp>
      <p:sp>
        <p:nvSpPr>
          <p:cNvPr id="4" name="Rectangle 1">
            <a:extLst>
              <a:ext uri="{FF2B5EF4-FFF2-40B4-BE49-F238E27FC236}">
                <a16:creationId xmlns:a16="http://schemas.microsoft.com/office/drawing/2014/main" id="{25B28E07-C850-4191-AB9B-91B89F12AA1A}"/>
              </a:ext>
            </a:extLst>
          </p:cNvPr>
          <p:cNvSpPr>
            <a:spLocks noGrp="1" noChangeArrowheads="1"/>
          </p:cNvSpPr>
          <p:nvPr>
            <p:ph idx="1"/>
          </p:nvPr>
        </p:nvSpPr>
        <p:spPr bwMode="auto">
          <a:xfrm>
            <a:off x="457200" y="1214061"/>
            <a:ext cx="8458199" cy="46514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342891" lvl="1" indent="-342891" algn="just">
              <a:lnSpc>
                <a:spcPct val="130000"/>
              </a:lnSpc>
              <a:spcBef>
                <a:spcPts val="300"/>
              </a:spcBef>
              <a:spcAft>
                <a:spcPts val="300"/>
              </a:spcAft>
              <a:buFont typeface="Wingdings" panose="05000000000000000000" pitchFamily="2" charset="2"/>
              <a:buChar char="q"/>
            </a:pPr>
            <a:r>
              <a:rPr lang="en-US" altLang="en-US" sz="2400" kern="1200" dirty="0">
                <a:solidFill>
                  <a:schemeClr val="tx1"/>
                </a:solidFill>
                <a:latin typeface="Calibri" panose="020F0502020204030204" pitchFamily="34" charset="0"/>
                <a:ea typeface="+mn-ea"/>
                <a:cs typeface="Calibri" panose="020F0502020204030204" pitchFamily="34" charset="0"/>
              </a:rPr>
              <a:t>Distribution transformers are at the end of the primary distribution system. </a:t>
            </a:r>
          </a:p>
          <a:p>
            <a:pPr marL="342891" lvl="1" indent="-342891" algn="just">
              <a:lnSpc>
                <a:spcPct val="130000"/>
              </a:lnSpc>
              <a:spcBef>
                <a:spcPts val="300"/>
              </a:spcBef>
              <a:spcAft>
                <a:spcPts val="300"/>
              </a:spcAft>
              <a:buFont typeface="Wingdings" panose="05000000000000000000" pitchFamily="2" charset="2"/>
              <a:buChar char="q"/>
            </a:pPr>
            <a:r>
              <a:rPr lang="en-US" altLang="en-US" sz="2400" kern="1200" dirty="0">
                <a:solidFill>
                  <a:schemeClr val="tx1"/>
                </a:solidFill>
                <a:latin typeface="Calibri" panose="020F0502020204030204" pitchFamily="34" charset="0"/>
                <a:ea typeface="+mn-ea"/>
                <a:cs typeface="Calibri" panose="020F0502020204030204" pitchFamily="34" charset="0"/>
              </a:rPr>
              <a:t>They reduce the voltage to utilization level for distribution to the customers. </a:t>
            </a:r>
          </a:p>
          <a:p>
            <a:pPr marL="342891" lvl="1" indent="-342891" algn="just">
              <a:lnSpc>
                <a:spcPct val="130000"/>
              </a:lnSpc>
              <a:spcBef>
                <a:spcPts val="300"/>
              </a:spcBef>
              <a:spcAft>
                <a:spcPts val="300"/>
              </a:spcAft>
              <a:buFont typeface="Wingdings" panose="05000000000000000000" pitchFamily="2" charset="2"/>
              <a:buChar char="q"/>
            </a:pPr>
            <a:r>
              <a:rPr lang="en-US" altLang="en-US" sz="2400" kern="1200" dirty="0">
                <a:solidFill>
                  <a:schemeClr val="tx1"/>
                </a:solidFill>
                <a:latin typeface="Calibri" panose="020F0502020204030204" pitchFamily="34" charset="0"/>
                <a:ea typeface="+mn-ea"/>
                <a:cs typeface="Calibri" panose="020F0502020204030204" pitchFamily="34" charset="0"/>
              </a:rPr>
              <a:t>They are pole mounted for overhead systems and pad mounted for underground systems. </a:t>
            </a:r>
          </a:p>
          <a:p>
            <a:pPr marL="342891" lvl="1" indent="-342891" algn="just">
              <a:lnSpc>
                <a:spcPct val="130000"/>
              </a:lnSpc>
              <a:spcBef>
                <a:spcPts val="300"/>
              </a:spcBef>
              <a:spcAft>
                <a:spcPts val="300"/>
              </a:spcAft>
              <a:buFont typeface="Wingdings" panose="05000000000000000000" pitchFamily="2" charset="2"/>
              <a:buChar char="q"/>
            </a:pPr>
            <a:r>
              <a:rPr lang="en-US" altLang="en-US" sz="2400" kern="1200" dirty="0">
                <a:solidFill>
                  <a:schemeClr val="tx1"/>
                </a:solidFill>
                <a:latin typeface="Calibri" panose="020F0502020204030204" pitchFamily="34" charset="0"/>
                <a:ea typeface="+mn-ea"/>
                <a:cs typeface="Calibri" panose="020F0502020204030204" pitchFamily="34" charset="0"/>
              </a:rPr>
              <a:t>They are single phase for residential customers but can be three phase for commercial and industrial customers, depending on the size of the load. A single-phase transformer typically feeds one to eight residential customers through the secondary part of the system.</a:t>
            </a:r>
          </a:p>
        </p:txBody>
      </p:sp>
      <p:sp>
        <p:nvSpPr>
          <p:cNvPr id="7" name="Slide Number Placeholder 6">
            <a:extLst>
              <a:ext uri="{FF2B5EF4-FFF2-40B4-BE49-F238E27FC236}">
                <a16:creationId xmlns:a16="http://schemas.microsoft.com/office/drawing/2014/main" id="{54C68733-437F-49C4-A62F-CC9FFCFD1EDB}"/>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3" name="Text Placeholder 4">
            <a:extLst>
              <a:ext uri="{FF2B5EF4-FFF2-40B4-BE49-F238E27FC236}">
                <a16:creationId xmlns:a16="http://schemas.microsoft.com/office/drawing/2014/main" id="{2B53808F-0665-6704-261C-6B7199C7AB1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5789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AA1F-7637-430D-9006-4C21E7C8CB4E}"/>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2.7 Types of Primary Systems</a:t>
            </a:r>
          </a:p>
        </p:txBody>
      </p:sp>
      <p:sp>
        <p:nvSpPr>
          <p:cNvPr id="3" name="Content Placeholder 2">
            <a:extLst>
              <a:ext uri="{FF2B5EF4-FFF2-40B4-BE49-F238E27FC236}">
                <a16:creationId xmlns:a16="http://schemas.microsoft.com/office/drawing/2014/main" id="{CF02DF5E-E46C-45CF-A4C6-16BD5C7FCDA6}"/>
              </a:ext>
            </a:extLst>
          </p:cNvPr>
          <p:cNvSpPr>
            <a:spLocks noGrp="1"/>
          </p:cNvSpPr>
          <p:nvPr>
            <p:ph idx="1"/>
          </p:nvPr>
        </p:nvSpPr>
        <p:spPr>
          <a:xfrm>
            <a:off x="457200" y="1288835"/>
            <a:ext cx="8229600" cy="457670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kern="1200" dirty="0">
                <a:solidFill>
                  <a:schemeClr val="tx1"/>
                </a:solidFill>
                <a:latin typeface="Calibri" panose="020F0502020204030204" pitchFamily="34" charset="0"/>
                <a:ea typeface="+mn-ea"/>
                <a:cs typeface="Calibri" panose="020F0502020204030204" pitchFamily="34" charset="0"/>
              </a:rPr>
              <a:t>Primary systems can be public or private. Typically, large consumers have their own primary distribution system, which is connected to the local utility. For example, the process industry, such as Boeing at Everett, WA, has a load higher than 10MVA, and University of Washington in Seattle, has load higher than 40MVA. </a:t>
            </a:r>
          </a:p>
        </p:txBody>
      </p:sp>
      <p:sp>
        <p:nvSpPr>
          <p:cNvPr id="7" name="Slide Number Placeholder 6">
            <a:extLst>
              <a:ext uri="{FF2B5EF4-FFF2-40B4-BE49-F238E27FC236}">
                <a16:creationId xmlns:a16="http://schemas.microsoft.com/office/drawing/2014/main" id="{C0046B20-17A4-4AB1-BFE5-DD2FE94D1A09}"/>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4" name="Text Placeholder 4">
            <a:extLst>
              <a:ext uri="{FF2B5EF4-FFF2-40B4-BE49-F238E27FC236}">
                <a16:creationId xmlns:a16="http://schemas.microsoft.com/office/drawing/2014/main" id="{B030A849-7379-E4EE-AF30-B8693732AD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7731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AA1F-7637-430D-9006-4C21E7C8CB4E}"/>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2.7 Types of Primary Systems</a:t>
            </a:r>
          </a:p>
        </p:txBody>
      </p:sp>
      <p:sp>
        <p:nvSpPr>
          <p:cNvPr id="3" name="Content Placeholder 2">
            <a:extLst>
              <a:ext uri="{FF2B5EF4-FFF2-40B4-BE49-F238E27FC236}">
                <a16:creationId xmlns:a16="http://schemas.microsoft.com/office/drawing/2014/main" id="{CF02DF5E-E46C-45CF-A4C6-16BD5C7FCDA6}"/>
              </a:ext>
            </a:extLst>
          </p:cNvPr>
          <p:cNvSpPr>
            <a:spLocks noGrp="1"/>
          </p:cNvSpPr>
          <p:nvPr>
            <p:ph idx="1"/>
          </p:nvPr>
        </p:nvSpPr>
        <p:spPr>
          <a:xfrm>
            <a:off x="457200" y="1288835"/>
            <a:ext cx="8229600" cy="457670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kern="1200" dirty="0">
                <a:solidFill>
                  <a:schemeClr val="tx1"/>
                </a:solidFill>
                <a:latin typeface="Calibri" panose="020F0502020204030204" pitchFamily="34" charset="0"/>
                <a:ea typeface="+mn-ea"/>
                <a:cs typeface="Calibri" panose="020F0502020204030204" pitchFamily="34" charset="0"/>
              </a:rPr>
              <a:t>While the focus on this book is not on terrestrial power systems, ships, aircrafts, and space use power systems that are different. Ships use three-phase distribution at 60 Hz, but aircraft and space systems use 400 Hz.</a:t>
            </a:r>
          </a:p>
        </p:txBody>
      </p:sp>
      <p:sp>
        <p:nvSpPr>
          <p:cNvPr id="7" name="Slide Number Placeholder 6">
            <a:extLst>
              <a:ext uri="{FF2B5EF4-FFF2-40B4-BE49-F238E27FC236}">
                <a16:creationId xmlns:a16="http://schemas.microsoft.com/office/drawing/2014/main" id="{C0046B20-17A4-4AB1-BFE5-DD2FE94D1A09}"/>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Text Placeholder 4">
            <a:extLst>
              <a:ext uri="{FF2B5EF4-FFF2-40B4-BE49-F238E27FC236}">
                <a16:creationId xmlns:a16="http://schemas.microsoft.com/office/drawing/2014/main" id="{B030A849-7379-E4EE-AF30-B8693732AD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0951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3. Secondary System Components</a:t>
            </a:r>
          </a:p>
        </p:txBody>
      </p:sp>
      <p:sp>
        <p:nvSpPr>
          <p:cNvPr id="3" name="Content Placeholder 2">
            <a:extLst>
              <a:ext uri="{FF2B5EF4-FFF2-40B4-BE49-F238E27FC236}">
                <a16:creationId xmlns:a16="http://schemas.microsoft.com/office/drawing/2014/main" id="{F907A83B-3DB7-4D54-AE3B-EB00EBC53000}"/>
              </a:ext>
            </a:extLst>
          </p:cNvPr>
          <p:cNvSpPr>
            <a:spLocks noGrp="1"/>
          </p:cNvSpPr>
          <p:nvPr>
            <p:ph idx="1"/>
          </p:nvPr>
        </p:nvSpPr>
        <p:spPr>
          <a:xfrm>
            <a:off x="361949" y="1018902"/>
            <a:ext cx="8439151" cy="49655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sz="2800" kern="1200" dirty="0">
                <a:solidFill>
                  <a:schemeClr val="tx1"/>
                </a:solidFill>
                <a:latin typeface="Calibri" panose="020F0502020204030204" pitchFamily="34" charset="0"/>
                <a:ea typeface="+mn-ea"/>
                <a:cs typeface="Calibri" panose="020F0502020204030204" pitchFamily="34" charset="0"/>
              </a:rPr>
              <a:t>Secondary systems connect the distribution transformers to service entrance in homes and businesses. For an overhead system, triplex cable provides this connection, and for an underground system, aluminum cable is used for this connection.</a:t>
            </a: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3763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3. Secondary System Components</a:t>
            </a:r>
          </a:p>
        </p:txBody>
      </p:sp>
      <p:sp>
        <p:nvSpPr>
          <p:cNvPr id="3" name="Content Placeholder 2">
            <a:extLst>
              <a:ext uri="{FF2B5EF4-FFF2-40B4-BE49-F238E27FC236}">
                <a16:creationId xmlns:a16="http://schemas.microsoft.com/office/drawing/2014/main" id="{F907A83B-3DB7-4D54-AE3B-EB00EBC53000}"/>
              </a:ext>
            </a:extLst>
          </p:cNvPr>
          <p:cNvSpPr>
            <a:spLocks noGrp="1"/>
          </p:cNvSpPr>
          <p:nvPr>
            <p:ph idx="1"/>
          </p:nvPr>
        </p:nvSpPr>
        <p:spPr>
          <a:xfrm>
            <a:off x="361949" y="1018902"/>
            <a:ext cx="8439151" cy="496558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sz="2800" kern="1200" dirty="0">
                <a:solidFill>
                  <a:schemeClr val="tx1"/>
                </a:solidFill>
                <a:latin typeface="Calibri" panose="020F0502020204030204" pitchFamily="34" charset="0"/>
                <a:ea typeface="+mn-ea"/>
                <a:cs typeface="Calibri" panose="020F0502020204030204" pitchFamily="34" charset="0"/>
              </a:rPr>
              <a:t>Service entrance has a meter to record energy consumption. Smart meters, which are prevalent now, allow remote metering capabilities with the ability to meter energy consumption over a 15-minute period. They can also have capability to report loss of power to the utilities. This feature is useful for locating outages when enough meters report loss of power.</a:t>
            </a: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40584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3. Secondary System Components</a:t>
            </a:r>
          </a:p>
        </p:txBody>
      </p:sp>
      <p:sp>
        <p:nvSpPr>
          <p:cNvPr id="3" name="Content Placeholder 2">
            <a:extLst>
              <a:ext uri="{FF2B5EF4-FFF2-40B4-BE49-F238E27FC236}">
                <a16:creationId xmlns:a16="http://schemas.microsoft.com/office/drawing/2014/main" id="{F907A83B-3DB7-4D54-AE3B-EB00EBC53000}"/>
              </a:ext>
            </a:extLst>
          </p:cNvPr>
          <p:cNvSpPr>
            <a:spLocks noGrp="1"/>
          </p:cNvSpPr>
          <p:nvPr>
            <p:ph idx="1"/>
          </p:nvPr>
        </p:nvSpPr>
        <p:spPr>
          <a:xfrm>
            <a:off x="361949" y="1018901"/>
            <a:ext cx="8439151" cy="484663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891" lvl="1" indent="-342891" algn="just">
              <a:lnSpc>
                <a:spcPct val="130000"/>
              </a:lnSpc>
              <a:spcBef>
                <a:spcPts val="300"/>
              </a:spcBef>
              <a:spcAft>
                <a:spcPts val="300"/>
              </a:spcAft>
              <a:buFont typeface="Wingdings" panose="05000000000000000000" pitchFamily="2" charset="2"/>
              <a:buChar char="q"/>
            </a:pPr>
            <a:r>
              <a:rPr lang="en-US" sz="2800" kern="1200" dirty="0">
                <a:solidFill>
                  <a:schemeClr val="tx1"/>
                </a:solidFill>
                <a:latin typeface="Calibri" panose="020F0502020204030204" pitchFamily="34" charset="0"/>
                <a:ea typeface="+mn-ea"/>
                <a:cs typeface="Calibri" panose="020F0502020204030204" pitchFamily="34" charset="0"/>
              </a:rPr>
              <a:t>In addition, the customers are installing their own devices for generation and storage of energy. For residential customers, rooftop solar photovoltaic (PV) and battery are a viable option. Industrial and commercial customers can typically have co-generation (1–25 MW): solar sources (100kW to 25 MW), wind parks (100kW to 25 MW), batteries (1–25 MW), and fuel cells (1–25MW).</a:t>
            </a: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4898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212035" y="887935"/>
            <a:ext cx="8474766" cy="2301035"/>
          </a:xfrm>
        </p:spPr>
        <p:txBody>
          <a:bodyPr>
            <a:noAutofit/>
          </a:bodyPr>
          <a:lstStyle/>
          <a:p>
            <a:pPr algn="just">
              <a:spcAft>
                <a:spcPts val="600"/>
              </a:spcAft>
              <a:buFont typeface="Wingdings" panose="05000000000000000000" pitchFamily="2" charset="2"/>
              <a:buChar char="q"/>
            </a:pPr>
            <a:r>
              <a:rPr lang="en-US" sz="2000" dirty="0">
                <a:solidFill>
                  <a:schemeClr val="tx1"/>
                </a:solidFill>
                <a:latin typeface="Calibri" panose="020F0502020204030204" pitchFamily="34" charset="0"/>
                <a:cs typeface="Calibri" panose="020F0502020204030204" pitchFamily="34" charset="0"/>
              </a:rPr>
              <a:t>Electric power systems have three main building blocks: generation, transmission, and distribution. In terms of capital expended, generation systems have approximately 40%, transmission systems have 20%, </a:t>
            </a:r>
            <a:r>
              <a:rPr lang="en-US" sz="2000" dirty="0">
                <a:solidFill>
                  <a:schemeClr val="tx2"/>
                </a:solidFill>
                <a:latin typeface="Calibri" panose="020F0502020204030204" pitchFamily="34" charset="0"/>
                <a:cs typeface="Calibri" panose="020F0502020204030204" pitchFamily="34" charset="0"/>
              </a:rPr>
              <a:t>and distribution systems have 40% of the total. </a:t>
            </a:r>
            <a:r>
              <a:rPr lang="en-US" sz="2000" dirty="0">
                <a:solidFill>
                  <a:srgbClr val="FF0000"/>
                </a:solidFill>
                <a:latin typeface="Calibri" panose="020F0502020204030204" pitchFamily="34" charset="0"/>
                <a:cs typeface="Calibri" panose="020F0502020204030204" pitchFamily="34" charset="0"/>
              </a:rPr>
              <a:t>It is the last block and subsystem, which is closest to the consumers, that is the main focus of this textbook. </a:t>
            </a:r>
            <a:r>
              <a:rPr lang="en-US" sz="2000" dirty="0">
                <a:solidFill>
                  <a:schemeClr val="tx1"/>
                </a:solidFill>
                <a:latin typeface="Calibri" panose="020F0502020204030204" pitchFamily="34" charset="0"/>
                <a:cs typeface="Calibri" panose="020F0502020204030204" pitchFamily="34" charset="0"/>
              </a:rPr>
              <a:t>Table 1.2 shows comparison of transmission and distribution systems based on various characteristics.</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457199" y="152400"/>
            <a:ext cx="8474766" cy="842214"/>
          </a:xfrm>
        </p:spPr>
        <p:txBody>
          <a:bodyPr/>
          <a:lstStyle/>
          <a:p>
            <a:r>
              <a:rPr lang="en-US" sz="3600" b="1" dirty="0">
                <a:latin typeface="Calibri" panose="020F0502020204030204" pitchFamily="34" charset="0"/>
                <a:cs typeface="Calibri" panose="020F0502020204030204" pitchFamily="34" charset="0"/>
              </a:rPr>
              <a:t>The Electric Power System</a:t>
            </a:r>
          </a:p>
        </p:txBody>
      </p:sp>
      <p:sp>
        <p:nvSpPr>
          <p:cNvPr id="2" name="Text Placeholder 4">
            <a:extLst>
              <a:ext uri="{FF2B5EF4-FFF2-40B4-BE49-F238E27FC236}">
                <a16:creationId xmlns:a16="http://schemas.microsoft.com/office/drawing/2014/main" id="{197AAC3A-E7A2-CA37-4220-A21D641EC66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graphicFrame>
        <p:nvGraphicFramePr>
          <p:cNvPr id="8" name="Table 7">
            <a:extLst>
              <a:ext uri="{FF2B5EF4-FFF2-40B4-BE49-F238E27FC236}">
                <a16:creationId xmlns:a16="http://schemas.microsoft.com/office/drawing/2014/main" id="{1912A76D-6394-4938-A617-D4D497B88633}"/>
              </a:ext>
            </a:extLst>
          </p:cNvPr>
          <p:cNvGraphicFramePr>
            <a:graphicFrameLocks noGrp="1"/>
          </p:cNvGraphicFramePr>
          <p:nvPr>
            <p:extLst>
              <p:ext uri="{D42A27DB-BD31-4B8C-83A1-F6EECF244321}">
                <p14:modId xmlns:p14="http://schemas.microsoft.com/office/powerpoint/2010/main" val="1378484759"/>
              </p:ext>
            </p:extLst>
          </p:nvPr>
        </p:nvGraphicFramePr>
        <p:xfrm>
          <a:off x="1463993" y="3333119"/>
          <a:ext cx="6888480" cy="2743200"/>
        </p:xfrm>
        <a:graphic>
          <a:graphicData uri="http://schemas.openxmlformats.org/drawingml/2006/table">
            <a:tbl>
              <a:tblPr/>
              <a:tblGrid>
                <a:gridCol w="2016962">
                  <a:extLst>
                    <a:ext uri="{9D8B030D-6E8A-4147-A177-3AD203B41FA5}">
                      <a16:colId xmlns:a16="http://schemas.microsoft.com/office/drawing/2014/main" val="2859564115"/>
                    </a:ext>
                  </a:extLst>
                </a:gridCol>
                <a:gridCol w="2317865">
                  <a:extLst>
                    <a:ext uri="{9D8B030D-6E8A-4147-A177-3AD203B41FA5}">
                      <a16:colId xmlns:a16="http://schemas.microsoft.com/office/drawing/2014/main" val="929779888"/>
                    </a:ext>
                  </a:extLst>
                </a:gridCol>
                <a:gridCol w="2553653">
                  <a:extLst>
                    <a:ext uri="{9D8B030D-6E8A-4147-A177-3AD203B41FA5}">
                      <a16:colId xmlns:a16="http://schemas.microsoft.com/office/drawing/2014/main" val="3881633937"/>
                    </a:ext>
                  </a:extLst>
                </a:gridCol>
              </a:tblGrid>
              <a:tr h="179670">
                <a:tc>
                  <a:txBody>
                    <a:bodyPr/>
                    <a:lstStyle/>
                    <a:p>
                      <a:pPr algn="ctr" fontAlgn="base"/>
                      <a:r>
                        <a:rPr lang="en-US" sz="1400" b="1" i="0" u="none" strike="noStrike" kern="1200" baseline="0" dirty="0">
                          <a:solidFill>
                            <a:schemeClr val="bg1"/>
                          </a:solidFill>
                          <a:latin typeface="+mn-lt"/>
                          <a:ea typeface="+mn-ea"/>
                          <a:cs typeface="+mn-cs"/>
                        </a:rPr>
                        <a:t>Characteristics</a:t>
                      </a:r>
                      <a:endParaRPr lang="en-US" sz="1400" b="1" dirty="0">
                        <a:solidFill>
                          <a:schemeClr val="bg1"/>
                        </a:solidFill>
                        <a:latin typeface="Calibri" panose="020F0502020204030204" pitchFamily="34" charset="0"/>
                        <a:ea typeface="+mn-ea"/>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C8102E"/>
                    </a:solidFill>
                  </a:tcPr>
                </a:tc>
                <a:tc>
                  <a:txBody>
                    <a:bodyPr/>
                    <a:lstStyle/>
                    <a:p>
                      <a:pPr algn="ctr" fontAlgn="base"/>
                      <a:r>
                        <a:rPr lang="en-US" sz="1400" b="1" i="0" u="none" strike="noStrike" kern="1200" baseline="0" dirty="0">
                          <a:solidFill>
                            <a:schemeClr val="bg1"/>
                          </a:solidFill>
                          <a:latin typeface="+mn-lt"/>
                          <a:ea typeface="+mn-ea"/>
                          <a:cs typeface="+mn-cs"/>
                        </a:rPr>
                        <a:t>Distribution</a:t>
                      </a:r>
                      <a:endParaRPr lang="en-US" sz="1400" b="1" dirty="0">
                        <a:solidFill>
                          <a:schemeClr val="bg1"/>
                        </a:solidFill>
                        <a:latin typeface="Calibri" panose="020F0502020204030204" pitchFamily="34" charset="0"/>
                        <a:ea typeface="+mn-ea"/>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C8102E"/>
                    </a:solidFill>
                  </a:tcPr>
                </a:tc>
                <a:tc>
                  <a:txBody>
                    <a:bodyPr/>
                    <a:lstStyle/>
                    <a:p>
                      <a:pPr algn="ctr" fontAlgn="base"/>
                      <a:r>
                        <a:rPr lang="en-US" sz="1400" b="1" i="0" u="none" strike="noStrike" kern="1200" baseline="0" dirty="0">
                          <a:solidFill>
                            <a:schemeClr val="bg1"/>
                          </a:solidFill>
                          <a:latin typeface="+mn-lt"/>
                          <a:ea typeface="+mn-ea"/>
                          <a:cs typeface="+mn-cs"/>
                        </a:rPr>
                        <a:t>Transmission</a:t>
                      </a:r>
                      <a:endParaRPr lang="en-US" sz="1400" b="1" dirty="0">
                        <a:solidFill>
                          <a:schemeClr val="bg1"/>
                        </a:solidFill>
                        <a:latin typeface="Calibri" panose="020F0502020204030204" pitchFamily="34" charset="0"/>
                        <a:ea typeface="+mn-ea"/>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C8102E"/>
                    </a:solidFill>
                  </a:tcPr>
                </a:tc>
                <a:extLst>
                  <a:ext uri="{0D108BD9-81ED-4DB2-BD59-A6C34878D82A}">
                    <a16:rowId xmlns:a16="http://schemas.microsoft.com/office/drawing/2014/main" val="2262463210"/>
                  </a:ext>
                </a:extLst>
              </a:tr>
              <a:tr h="179670">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Topology</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E7E7E7"/>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Radial</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E7E7E7"/>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Network or loop</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808193759"/>
                  </a:ext>
                </a:extLst>
              </a:tr>
              <a:tr h="179670">
                <a:tc>
                  <a:txBody>
                    <a:bodyPr/>
                    <a:lstStyle/>
                    <a:p>
                      <a:pPr marL="0" algn="ctr" defTabSz="457189" rtl="0" eaLnBrk="1" fontAlgn="base" latinLnBrk="0" hangingPunct="1">
                        <a:buFont typeface="Arial" panose="020B0604020202020204" pitchFamily="34" charse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Power</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100MVA or below</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Bulk (100–1000MVA)</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511373342"/>
                  </a:ext>
                </a:extLst>
              </a:tr>
              <a:tr h="179670">
                <a:tc>
                  <a:txBody>
                    <a:bodyPr/>
                    <a:lstStyle/>
                    <a:p>
                      <a:pPr marL="0" algn="ctr" defTabSz="457189" rtl="0" eaLnBrk="1" fontAlgn="base" latinLnBrk="0" hangingPunct="1"/>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Voltage</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69 kV class</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120 kV class</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37301688"/>
                  </a:ext>
                </a:extLst>
              </a:tr>
              <a:tr h="179670">
                <a:tc>
                  <a:txBody>
                    <a:bodyPr/>
                    <a:lstStyle/>
                    <a:p>
                      <a:pPr marL="0" algn="ctr" defTabSz="457189" rtl="0" eaLnBrk="1" fontAlgn="base" latinLnBrk="0" hangingPunct="1">
                        <a:buFont typeface="Arial" panose="020B0604020202020204" pitchFamily="34" charset="0"/>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No. of phases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Both 1 and 3</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Only 3</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2609123"/>
                  </a:ext>
                </a:extLst>
              </a:tr>
              <a:tr h="179670">
                <a:tc>
                  <a:txBody>
                    <a:bodyPr/>
                    <a:lstStyle/>
                    <a:p>
                      <a:pPr marL="0" algn="ctr" defTabSz="457189" rtl="0" eaLnBrk="1" fontAlgn="base" latinLnBrk="0" hangingPunct="1"/>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Load</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Distributed</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Concentrated</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92174248"/>
                  </a:ext>
                </a:extLst>
              </a:tr>
              <a:tr h="179670">
                <a:tc>
                  <a:txBody>
                    <a:bodyPr/>
                    <a:lstStyle/>
                    <a:p>
                      <a:pPr marL="0" algn="ctr" defTabSz="457189" rtl="0" eaLnBrk="1" fontAlgn="base" latinLnBrk="0" hangingPunct="1"/>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Unbalance</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20–30%</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5%</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67759950"/>
                  </a:ext>
                </a:extLst>
              </a:tr>
              <a:tr h="179670">
                <a:tc>
                  <a:txBody>
                    <a:bodyPr/>
                    <a:lstStyle/>
                    <a:p>
                      <a:pPr marL="0" marR="0" lvl="0" indent="0" algn="ctr" defTabSz="457189" rtl="0" eaLnBrk="1" fontAlgn="base"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No. of components</a:t>
                      </a: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10 times more</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10 times less</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67677907"/>
                  </a:ext>
                </a:extLst>
              </a:tr>
              <a:tr h="179670">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Capital outlay</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40%</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tc>
                  <a:txBody>
                    <a:bodyPr/>
                    <a:lstStyle/>
                    <a:p>
                      <a:pPr marL="0" algn="ctr" defTabSz="457189" rtl="0" eaLnBrk="1" fontAlgn="base" latinLnBrk="0" hangingPunct="1">
                        <a:buFont typeface="Arial" panose="020B0604020202020204" pitchFamily="34" charset="0"/>
                        <a:buNone/>
                      </a:pPr>
                      <a:r>
                        <a:rPr lang="en-US" sz="1400" b="0" i="0"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20%</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3716" cap="flat" cmpd="sng" algn="ctr">
                      <a:solidFill>
                        <a:srgbClr val="FFFFFF"/>
                      </a:solidFill>
                      <a:prstDash val="solid"/>
                      <a:round/>
                      <a:headEnd type="none" w="med" len="med"/>
                      <a:tailEnd type="none" w="med" len="med"/>
                    </a:lnL>
                    <a:lnR w="13716" cap="flat" cmpd="sng" algn="ctr">
                      <a:solidFill>
                        <a:srgbClr val="FFFFFF"/>
                      </a:solidFill>
                      <a:prstDash val="solid"/>
                      <a:round/>
                      <a:headEnd type="none" w="med" len="med"/>
                      <a:tailEnd type="none" w="med" len="med"/>
                    </a:lnR>
                    <a:lnT w="13716" cap="flat" cmpd="sng" algn="ctr">
                      <a:solidFill>
                        <a:srgbClr val="FFFFFF"/>
                      </a:solidFill>
                      <a:prstDash val="solid"/>
                      <a:round/>
                      <a:headEnd type="none" w="med" len="med"/>
                      <a:tailEnd type="none" w="med" len="med"/>
                    </a:lnT>
                    <a:lnB w="13716"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44593717"/>
                  </a:ext>
                </a:extLst>
              </a:tr>
            </a:tbl>
          </a:graphicData>
        </a:graphic>
      </p:graphicFrame>
      <p:sp>
        <p:nvSpPr>
          <p:cNvPr id="9" name="TextBox 8">
            <a:extLst>
              <a:ext uri="{FF2B5EF4-FFF2-40B4-BE49-F238E27FC236}">
                <a16:creationId xmlns:a16="http://schemas.microsoft.com/office/drawing/2014/main" id="{A8104AEB-F624-4363-A110-520D5DC0C03E}"/>
              </a:ext>
            </a:extLst>
          </p:cNvPr>
          <p:cNvSpPr txBox="1"/>
          <p:nvPr/>
        </p:nvSpPr>
        <p:spPr>
          <a:xfrm>
            <a:off x="2294863" y="3068722"/>
            <a:ext cx="5226739"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Table 1.2 Characteristics of distribution and transmission systems</a:t>
            </a:r>
          </a:p>
        </p:txBody>
      </p:sp>
    </p:spTree>
    <p:extLst>
      <p:ext uri="{BB962C8B-B14F-4D97-AF65-F5344CB8AC3E}">
        <p14:creationId xmlns:p14="http://schemas.microsoft.com/office/powerpoint/2010/main" val="262804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pPr algn="l"/>
            <a:r>
              <a:rPr lang="en-US" sz="2400" b="1" i="0" u="none" strike="noStrike" baseline="0" dirty="0">
                <a:latin typeface="PTSans-Bold"/>
              </a:rPr>
              <a:t>Frequently Asked Questions on Distribution Systems</a:t>
            </a:r>
            <a:endParaRPr lang="en-US" sz="4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6" name="Content Placeholder 5">
            <a:extLst>
              <a:ext uri="{FF2B5EF4-FFF2-40B4-BE49-F238E27FC236}">
                <a16:creationId xmlns:a16="http://schemas.microsoft.com/office/drawing/2014/main" id="{BD2BAC93-1558-4E45-B145-A3D44E256739}"/>
              </a:ext>
            </a:extLst>
          </p:cNvPr>
          <p:cNvSpPr>
            <a:spLocks noGrp="1"/>
          </p:cNvSpPr>
          <p:nvPr>
            <p:ph idx="1"/>
          </p:nvPr>
        </p:nvSpPr>
        <p:spPr>
          <a:xfrm>
            <a:off x="457200" y="1033353"/>
            <a:ext cx="8229600" cy="4899096"/>
          </a:xfrm>
        </p:spPr>
        <p:txBody>
          <a:bodyPr/>
          <a:lstStyle/>
          <a:p>
            <a:pPr marL="342891" lvl="1" indent="-342891" algn="just">
              <a:spcBef>
                <a:spcPts val="300"/>
              </a:spcBef>
              <a:spcAft>
                <a:spcPts val="300"/>
              </a:spcAft>
              <a:buFont typeface="Wingdings" panose="05000000000000000000" pitchFamily="2" charset="2"/>
              <a:buChar char="q"/>
            </a:pPr>
            <a:r>
              <a:rPr lang="en-US" sz="2400" kern="1200" dirty="0">
                <a:solidFill>
                  <a:schemeClr val="tx1"/>
                </a:solidFill>
                <a:latin typeface="Calibri" panose="020F0502020204030204" pitchFamily="34" charset="0"/>
                <a:ea typeface="+mn-ea"/>
                <a:cs typeface="Calibri" panose="020F0502020204030204" pitchFamily="34" charset="0"/>
              </a:rPr>
              <a:t>While we explore many issues related to distribution systems in this book, it is worth considering the following questions:</a:t>
            </a:r>
          </a:p>
          <a:p>
            <a:pPr>
              <a:spcBef>
                <a:spcPts val="0"/>
              </a:spcBef>
              <a:spcAft>
                <a:spcPts val="0"/>
              </a:spcAft>
            </a:pPr>
            <a:r>
              <a:rPr lang="en-US" sz="2000" dirty="0">
                <a:solidFill>
                  <a:schemeClr val="tx1"/>
                </a:solidFill>
              </a:rPr>
              <a:t>(1) Should secondary distribution systems be single or three phase?</a:t>
            </a:r>
          </a:p>
          <a:p>
            <a:pPr>
              <a:spcBef>
                <a:spcPts val="0"/>
              </a:spcBef>
              <a:spcAft>
                <a:spcPts val="0"/>
              </a:spcAft>
            </a:pPr>
            <a:r>
              <a:rPr lang="en-US" sz="2000" dirty="0">
                <a:solidFill>
                  <a:schemeClr val="tx1"/>
                </a:solidFill>
              </a:rPr>
              <a:t>(2) What voltage should be used for primary distribution?</a:t>
            </a:r>
          </a:p>
          <a:p>
            <a:pPr>
              <a:spcBef>
                <a:spcPts val="0"/>
              </a:spcBef>
              <a:spcAft>
                <a:spcPts val="0"/>
              </a:spcAft>
            </a:pPr>
            <a:r>
              <a:rPr lang="en-US" sz="2000" dirty="0">
                <a:solidFill>
                  <a:schemeClr val="tx1"/>
                </a:solidFill>
              </a:rPr>
              <a:t>(3) Should a unit or modular substation or a gas-insulated substation (GIS) be used instead of a conventional substation?</a:t>
            </a:r>
          </a:p>
          <a:p>
            <a:pPr>
              <a:spcBef>
                <a:spcPts val="0"/>
              </a:spcBef>
              <a:spcAft>
                <a:spcPts val="0"/>
              </a:spcAft>
            </a:pPr>
            <a:r>
              <a:rPr lang="en-US" sz="2000" dirty="0">
                <a:solidFill>
                  <a:schemeClr val="tx1"/>
                </a:solidFill>
              </a:rPr>
              <a:t>(4) How do we judge the economics of installing voltage regulators, capacitors, and automating the system?</a:t>
            </a:r>
          </a:p>
          <a:p>
            <a:pPr>
              <a:spcBef>
                <a:spcPts val="0"/>
              </a:spcBef>
              <a:spcAft>
                <a:spcPts val="0"/>
              </a:spcAft>
            </a:pPr>
            <a:r>
              <a:rPr lang="en-US" sz="2000" dirty="0">
                <a:solidFill>
                  <a:schemeClr val="tx1"/>
                </a:solidFill>
              </a:rPr>
              <a:t>(5) Can distribution systems be designed optimally?</a:t>
            </a:r>
          </a:p>
          <a:p>
            <a:pPr>
              <a:spcBef>
                <a:spcPts val="0"/>
              </a:spcBef>
              <a:spcAft>
                <a:spcPts val="0"/>
              </a:spcAft>
            </a:pPr>
            <a:r>
              <a:rPr lang="en-US" sz="2000" dirty="0">
                <a:solidFill>
                  <a:schemeClr val="tx1"/>
                </a:solidFill>
              </a:rPr>
              <a:t>(6) Can distribution systems be designed, planned, and operated automatically with the help of computers?</a:t>
            </a:r>
          </a:p>
          <a:p>
            <a:pPr>
              <a:spcBef>
                <a:spcPts val="0"/>
              </a:spcBef>
              <a:spcAft>
                <a:spcPts val="0"/>
              </a:spcAft>
            </a:pPr>
            <a:r>
              <a:rPr lang="en-US" sz="2000" dirty="0">
                <a:solidFill>
                  <a:schemeClr val="tx1"/>
                </a:solidFill>
              </a:rPr>
              <a:t>(7) How can distribution systems be protected effectively?</a:t>
            </a:r>
          </a:p>
          <a:p>
            <a:pPr>
              <a:spcBef>
                <a:spcPts val="0"/>
              </a:spcBef>
              <a:spcAft>
                <a:spcPts val="0"/>
              </a:spcAft>
            </a:pPr>
            <a:r>
              <a:rPr lang="en-US" sz="2000" dirty="0">
                <a:solidFill>
                  <a:schemeClr val="tx1"/>
                </a:solidFill>
              </a:rPr>
              <a:t>(8) How can distribution systems be planned and operated with dispersed storage and distributed energy resources (DER)?</a:t>
            </a:r>
          </a:p>
          <a:p>
            <a:pPr>
              <a:spcBef>
                <a:spcPts val="0"/>
              </a:spcBef>
              <a:spcAft>
                <a:spcPts val="0"/>
              </a:spcAft>
            </a:pPr>
            <a:r>
              <a:rPr lang="en-US" sz="2000" dirty="0">
                <a:solidFill>
                  <a:schemeClr val="tx1"/>
                </a:solidFill>
              </a:rPr>
              <a:t>(9) How are energy losses evaluated in a distribution system?</a:t>
            </a:r>
          </a:p>
        </p:txBody>
      </p:sp>
    </p:spTree>
    <p:extLst>
      <p:ext uri="{BB962C8B-B14F-4D97-AF65-F5344CB8AC3E}">
        <p14:creationId xmlns:p14="http://schemas.microsoft.com/office/powerpoint/2010/main" val="92683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AA0E-2595-44F4-B36D-4B4A1006B8A0}"/>
              </a:ext>
            </a:extLst>
          </p:cNvPr>
          <p:cNvSpPr>
            <a:spLocks noGrp="1"/>
          </p:cNvSpPr>
          <p:nvPr>
            <p:ph type="title"/>
          </p:nvPr>
        </p:nvSpPr>
        <p:spPr/>
        <p:txBody>
          <a:bodyPr/>
          <a:lstStyle/>
          <a:p>
            <a:pPr algn="l"/>
            <a:r>
              <a:rPr lang="en-US" sz="2400" b="1" i="0" u="none" strike="noStrike" baseline="0" dirty="0">
                <a:latin typeface="PTSans-Bold"/>
              </a:rPr>
              <a:t>Frequently Asked Questions on Distribution Systems</a:t>
            </a:r>
            <a:endParaRPr lang="en-US" sz="4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87C971E-1A29-4058-A089-D50CA811B5C5}"/>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Text Placeholder 4">
            <a:extLst>
              <a:ext uri="{FF2B5EF4-FFF2-40B4-BE49-F238E27FC236}">
                <a16:creationId xmlns:a16="http://schemas.microsoft.com/office/drawing/2014/main" id="{CF1A0F9B-7526-9098-A4AD-F21726F534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6" name="Content Placeholder 5">
            <a:extLst>
              <a:ext uri="{FF2B5EF4-FFF2-40B4-BE49-F238E27FC236}">
                <a16:creationId xmlns:a16="http://schemas.microsoft.com/office/drawing/2014/main" id="{BD2BAC93-1558-4E45-B145-A3D44E256739}"/>
              </a:ext>
            </a:extLst>
          </p:cNvPr>
          <p:cNvSpPr>
            <a:spLocks noGrp="1"/>
          </p:cNvSpPr>
          <p:nvPr>
            <p:ph idx="1"/>
          </p:nvPr>
        </p:nvSpPr>
        <p:spPr>
          <a:xfrm>
            <a:off x="457200" y="1033353"/>
            <a:ext cx="8229600" cy="3092598"/>
          </a:xfrm>
        </p:spPr>
        <p:txBody>
          <a:bodyPr/>
          <a:lstStyle/>
          <a:p>
            <a:pPr>
              <a:spcBef>
                <a:spcPts val="0"/>
              </a:spcBef>
              <a:spcAft>
                <a:spcPts val="0"/>
              </a:spcAft>
            </a:pPr>
            <a:r>
              <a:rPr lang="en-US" sz="2400" dirty="0">
                <a:solidFill>
                  <a:schemeClr val="tx1"/>
                </a:solidFill>
              </a:rPr>
              <a:t>(10) What are the effective methods for load forecasting?</a:t>
            </a:r>
          </a:p>
          <a:p>
            <a:pPr>
              <a:spcBef>
                <a:spcPts val="0"/>
              </a:spcBef>
              <a:spcAft>
                <a:spcPts val="0"/>
              </a:spcAft>
            </a:pPr>
            <a:r>
              <a:rPr lang="en-US" sz="2400" dirty="0">
                <a:solidFill>
                  <a:schemeClr val="tx1"/>
                </a:solidFill>
              </a:rPr>
              <a:t>(11) How can the highest level of power quality be delivered to the customers?</a:t>
            </a:r>
          </a:p>
          <a:p>
            <a:pPr>
              <a:spcBef>
                <a:spcPts val="0"/>
              </a:spcBef>
              <a:spcAft>
                <a:spcPts val="0"/>
              </a:spcAft>
            </a:pPr>
            <a:r>
              <a:rPr lang="en-US" sz="2400" dirty="0">
                <a:solidFill>
                  <a:schemeClr val="tx1"/>
                </a:solidFill>
              </a:rPr>
              <a:t>(12) What will be the impact of electric vehicles (EV) on distribution systems?</a:t>
            </a:r>
          </a:p>
          <a:p>
            <a:pPr>
              <a:spcBef>
                <a:spcPts val="0"/>
              </a:spcBef>
              <a:spcAft>
                <a:spcPts val="0"/>
              </a:spcAft>
            </a:pPr>
            <a:r>
              <a:rPr lang="en-US" sz="2400" dirty="0">
                <a:solidFill>
                  <a:schemeClr val="tx1"/>
                </a:solidFill>
              </a:rPr>
              <a:t>(13) Can real-time pricing and electricity markets be implemented in distribution systems?</a:t>
            </a:r>
          </a:p>
        </p:txBody>
      </p:sp>
    </p:spTree>
    <p:extLst>
      <p:ext uri="{BB962C8B-B14F-4D97-AF65-F5344CB8AC3E}">
        <p14:creationId xmlns:p14="http://schemas.microsoft.com/office/powerpoint/2010/main" val="122297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6835140" y="6330979"/>
            <a:ext cx="1851660" cy="365125"/>
          </a:xfrm>
        </p:spPr>
        <p:txBody>
          <a:bodyPr/>
          <a:lstStyle/>
          <a:p>
            <a:r>
              <a:rPr lang="en-US" dirty="0" err="1"/>
              <a:t>ECpE</a:t>
            </a:r>
            <a:r>
              <a:rPr lang="en-US" dirty="0"/>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b="1"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7283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384294" y="993052"/>
            <a:ext cx="4439262" cy="4720389"/>
          </a:xfrm>
        </p:spPr>
        <p:txBody>
          <a:bodyPr>
            <a:noAutofit/>
          </a:bodyPr>
          <a:lstStyle/>
          <a:p>
            <a:pPr algn="just">
              <a:lnSpc>
                <a:spcPct val="110000"/>
              </a:lnSpc>
              <a:spcBef>
                <a:spcPts val="600"/>
              </a:spcBef>
              <a:spcAft>
                <a:spcPts val="600"/>
              </a:spcAft>
              <a:buFont typeface="Wingdings" panose="05000000000000000000" pitchFamily="2" charset="2"/>
              <a:buChar char="q"/>
            </a:pPr>
            <a:r>
              <a:rPr lang="en-US" sz="2200" dirty="0">
                <a:solidFill>
                  <a:schemeClr val="tx1"/>
                </a:solidFill>
                <a:latin typeface="Calibri" panose="020F0502020204030204" pitchFamily="34" charset="0"/>
                <a:cs typeface="Calibri" panose="020F0502020204030204" pitchFamily="34" charset="0"/>
              </a:rPr>
              <a:t>Figure 1.1 shows the layout of a typical distribution system. </a:t>
            </a:r>
          </a:p>
          <a:p>
            <a:pPr algn="just">
              <a:lnSpc>
                <a:spcPct val="110000"/>
              </a:lnSpc>
              <a:spcBef>
                <a:spcPts val="600"/>
              </a:spcBef>
              <a:spcAft>
                <a:spcPts val="600"/>
              </a:spcAft>
              <a:buFont typeface="Wingdings" panose="05000000000000000000" pitchFamily="2" charset="2"/>
              <a:buChar char="q"/>
            </a:pPr>
            <a:r>
              <a:rPr lang="en-US" sz="2200" dirty="0">
                <a:solidFill>
                  <a:schemeClr val="tx1"/>
                </a:solidFill>
                <a:latin typeface="Calibri" panose="020F0502020204030204" pitchFamily="34" charset="0"/>
                <a:cs typeface="Calibri" panose="020F0502020204030204" pitchFamily="34" charset="0"/>
              </a:rPr>
              <a:t>The starting point for a distribution system is a distribution substation that steps down the power flowing through it from a transmission (or a subtransmission) level, say 115 kV, to a primary distribution level between 4.16 and 34.5 kV level.</a:t>
            </a:r>
          </a:p>
          <a:p>
            <a:pPr algn="just">
              <a:lnSpc>
                <a:spcPct val="110000"/>
              </a:lnSpc>
              <a:spcBef>
                <a:spcPts val="600"/>
              </a:spcBef>
              <a:spcAft>
                <a:spcPts val="600"/>
              </a:spcAft>
              <a:buFont typeface="Wingdings" panose="05000000000000000000" pitchFamily="2" charset="2"/>
              <a:buChar char="q"/>
            </a:pPr>
            <a:r>
              <a:rPr lang="en-US" sz="2200" dirty="0">
                <a:solidFill>
                  <a:schemeClr val="tx1"/>
                </a:solidFill>
                <a:latin typeface="Calibri" panose="020F0502020204030204" pitchFamily="34" charset="0"/>
                <a:cs typeface="Calibri" panose="020F0502020204030204" pitchFamily="34" charset="0"/>
              </a:rPr>
              <a:t> The power-handling capability of a distribution substation usually varies from 5 to 25MVA.</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464820" y="152400"/>
            <a:ext cx="8467145" cy="842214"/>
          </a:xfrm>
        </p:spPr>
        <p:txBody>
          <a:bodyPr/>
          <a:lstStyle/>
          <a:p>
            <a:r>
              <a:rPr lang="en-US" sz="3600" b="1" dirty="0">
                <a:latin typeface="Calibri" panose="020F0502020204030204" pitchFamily="34" charset="0"/>
                <a:cs typeface="Calibri" panose="020F0502020204030204" pitchFamily="34" charset="0"/>
              </a:rPr>
              <a:t>The Electric Power System</a:t>
            </a:r>
          </a:p>
        </p:txBody>
      </p:sp>
      <p:sp>
        <p:nvSpPr>
          <p:cNvPr id="5" name="Text Placeholder 4">
            <a:extLst>
              <a:ext uri="{FF2B5EF4-FFF2-40B4-BE49-F238E27FC236}">
                <a16:creationId xmlns:a16="http://schemas.microsoft.com/office/drawing/2014/main" id="{6032699D-37D8-1F7C-BE6D-5E609CD29AA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10" name="TextBox 9">
            <a:extLst>
              <a:ext uri="{FF2B5EF4-FFF2-40B4-BE49-F238E27FC236}">
                <a16:creationId xmlns:a16="http://schemas.microsoft.com/office/drawing/2014/main" id="{667EBE74-AB53-4826-AA03-14C14A0FB5F9}"/>
              </a:ext>
            </a:extLst>
          </p:cNvPr>
          <p:cNvSpPr txBox="1"/>
          <p:nvPr/>
        </p:nvSpPr>
        <p:spPr>
          <a:xfrm>
            <a:off x="5016569" y="5147494"/>
            <a:ext cx="3629025"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Figure 1.1 Typical distribution system layout.</a:t>
            </a:r>
          </a:p>
        </p:txBody>
      </p:sp>
      <p:pic>
        <p:nvPicPr>
          <p:cNvPr id="11" name="Picture 10">
            <a:extLst>
              <a:ext uri="{FF2B5EF4-FFF2-40B4-BE49-F238E27FC236}">
                <a16:creationId xmlns:a16="http://schemas.microsoft.com/office/drawing/2014/main" id="{6636DCE9-FE2A-4EB3-9F3A-FF178DEE361A}"/>
              </a:ext>
            </a:extLst>
          </p:cNvPr>
          <p:cNvPicPr>
            <a:picLocks noChangeAspect="1"/>
          </p:cNvPicPr>
          <p:nvPr/>
        </p:nvPicPr>
        <p:blipFill>
          <a:blip r:embed="rId3"/>
          <a:stretch>
            <a:fillRect/>
          </a:stretch>
        </p:blipFill>
        <p:spPr>
          <a:xfrm>
            <a:off x="4823556" y="1323277"/>
            <a:ext cx="4215775" cy="3786353"/>
          </a:xfrm>
          <a:prstGeom prst="rect">
            <a:avLst/>
          </a:prstGeom>
        </p:spPr>
      </p:pic>
    </p:spTree>
    <p:extLst>
      <p:ext uri="{BB962C8B-B14F-4D97-AF65-F5344CB8AC3E}">
        <p14:creationId xmlns:p14="http://schemas.microsoft.com/office/powerpoint/2010/main" val="391982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D3D3C-7C6E-4A05-83B3-D23EEA625D0B}"/>
              </a:ext>
            </a:extLst>
          </p:cNvPr>
          <p:cNvSpPr>
            <a:spLocks noGrp="1"/>
          </p:cNvSpPr>
          <p:nvPr>
            <p:ph idx="1"/>
          </p:nvPr>
        </p:nvSpPr>
        <p:spPr>
          <a:xfrm>
            <a:off x="464820" y="994614"/>
            <a:ext cx="8679180" cy="5153425"/>
          </a:xfrm>
        </p:spPr>
        <p:txBody>
          <a:bodyPr>
            <a:noAutofit/>
          </a:bodyPr>
          <a:lstStyle/>
          <a:p>
            <a:pPr algn="just">
              <a:lnSpc>
                <a:spcPct val="120000"/>
              </a:lnSpc>
              <a:spcBef>
                <a:spcPts val="600"/>
              </a:spcBef>
              <a:spcAft>
                <a:spcPts val="600"/>
              </a:spcAft>
              <a:buFont typeface="Wingdings" panose="05000000000000000000" pitchFamily="2" charset="2"/>
              <a:buChar char="q"/>
            </a:pPr>
            <a:r>
              <a:rPr lang="en-US" sz="2400" dirty="0">
                <a:solidFill>
                  <a:srgbClr val="FF0000"/>
                </a:solidFill>
                <a:latin typeface="Calibri" panose="020F0502020204030204" pitchFamily="34" charset="0"/>
                <a:cs typeface="Calibri" panose="020F0502020204030204" pitchFamily="34" charset="0"/>
              </a:rPr>
              <a:t>A substation may feed two to off from the primary feeders. </a:t>
            </a:r>
            <a:r>
              <a:rPr lang="en-US" sz="2400" dirty="0">
                <a:solidFill>
                  <a:schemeClr val="tx1"/>
                </a:solidFill>
                <a:latin typeface="Calibri" panose="020F0502020204030204" pitchFamily="34" charset="0"/>
                <a:cs typeface="Calibri" panose="020F0502020204030204" pitchFamily="34" charset="0"/>
              </a:rPr>
              <a:t>Depending on the nature of the load, the power is further stepped down to a secondary distribution level of 600V and less via distribution transformers.</a:t>
            </a:r>
          </a:p>
          <a:p>
            <a:pPr algn="just">
              <a:lnSpc>
                <a:spcPct val="120000"/>
              </a:lnSpc>
              <a:spcBef>
                <a:spcPts val="600"/>
              </a:spcBef>
              <a:spcAft>
                <a:spcPts val="60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 The secondary lines feed residential loads, whereas the commercial and industrial loads are predominantly three phase in structure and may be fed directly from the primary level, depending on the connected load and power. </a:t>
            </a:r>
          </a:p>
          <a:p>
            <a:pPr algn="just">
              <a:lnSpc>
                <a:spcPct val="120000"/>
              </a:lnSpc>
              <a:spcBef>
                <a:spcPts val="600"/>
              </a:spcBef>
              <a:spcAft>
                <a:spcPts val="60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Most of the distribution systems around the world have overhead feeders due to cost considerations, but underground feeders have become popular due to aesthetics and higher reliability.</a:t>
            </a:r>
          </a:p>
        </p:txBody>
      </p:sp>
      <p:sp>
        <p:nvSpPr>
          <p:cNvPr id="6" name="Slide Number Placeholder 5">
            <a:extLst>
              <a:ext uri="{FF2B5EF4-FFF2-40B4-BE49-F238E27FC236}">
                <a16:creationId xmlns:a16="http://schemas.microsoft.com/office/drawing/2014/main" id="{2C11D5A9-8CD5-4699-B3D7-3AC8D50C2111}"/>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7" name="Title 1">
            <a:extLst>
              <a:ext uri="{FF2B5EF4-FFF2-40B4-BE49-F238E27FC236}">
                <a16:creationId xmlns:a16="http://schemas.microsoft.com/office/drawing/2014/main" id="{3564D269-AD70-4517-A3CC-E37E9DA8EEEB}"/>
              </a:ext>
            </a:extLst>
          </p:cNvPr>
          <p:cNvSpPr>
            <a:spLocks noGrp="1"/>
          </p:cNvSpPr>
          <p:nvPr>
            <p:ph type="title"/>
          </p:nvPr>
        </p:nvSpPr>
        <p:spPr>
          <a:xfrm>
            <a:off x="464820" y="152400"/>
            <a:ext cx="8467145" cy="842214"/>
          </a:xfrm>
        </p:spPr>
        <p:txBody>
          <a:bodyPr/>
          <a:lstStyle/>
          <a:p>
            <a:r>
              <a:rPr lang="en-US" sz="3600" b="1" dirty="0">
                <a:latin typeface="Calibri" panose="020F0502020204030204" pitchFamily="34" charset="0"/>
                <a:cs typeface="Calibri" panose="020F0502020204030204" pitchFamily="34" charset="0"/>
              </a:rPr>
              <a:t>The Electric Power System</a:t>
            </a:r>
          </a:p>
        </p:txBody>
      </p:sp>
      <p:sp>
        <p:nvSpPr>
          <p:cNvPr id="5" name="Text Placeholder 4">
            <a:extLst>
              <a:ext uri="{FF2B5EF4-FFF2-40B4-BE49-F238E27FC236}">
                <a16:creationId xmlns:a16="http://schemas.microsoft.com/office/drawing/2014/main" id="{6032699D-37D8-1F7C-BE6D-5E609CD29AA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9938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25C3-070D-4992-A122-DE4E469B7568}"/>
              </a:ext>
            </a:extLst>
          </p:cNvPr>
          <p:cNvSpPr>
            <a:spLocks noGrp="1"/>
          </p:cNvSpPr>
          <p:nvPr>
            <p:ph type="title"/>
          </p:nvPr>
        </p:nvSpPr>
        <p:spPr>
          <a:xfrm>
            <a:off x="406400" y="152400"/>
            <a:ext cx="8268970" cy="866503"/>
          </a:xfrm>
        </p:spPr>
        <p:txBody>
          <a:bodyPr/>
          <a:lstStyle/>
          <a:p>
            <a:r>
              <a:rPr lang="en-US" sz="3600" b="1" dirty="0">
                <a:latin typeface="Calibri" panose="020F0502020204030204" pitchFamily="34" charset="0"/>
                <a:cs typeface="Calibri" panose="020F0502020204030204" pitchFamily="34" charset="0"/>
              </a:rPr>
              <a:t>Distribution System Devices</a:t>
            </a:r>
          </a:p>
        </p:txBody>
      </p:sp>
      <p:sp>
        <p:nvSpPr>
          <p:cNvPr id="3" name="Content Placeholder 2">
            <a:extLst>
              <a:ext uri="{FF2B5EF4-FFF2-40B4-BE49-F238E27FC236}">
                <a16:creationId xmlns:a16="http://schemas.microsoft.com/office/drawing/2014/main" id="{596521D9-C114-4231-8326-666B058F6264}"/>
              </a:ext>
            </a:extLst>
          </p:cNvPr>
          <p:cNvSpPr>
            <a:spLocks noGrp="1"/>
          </p:cNvSpPr>
          <p:nvPr>
            <p:ph idx="1"/>
          </p:nvPr>
        </p:nvSpPr>
        <p:spPr>
          <a:xfrm>
            <a:off x="342900" y="945933"/>
            <a:ext cx="8229600" cy="5134196"/>
          </a:xfrm>
        </p:spPr>
        <p:txBody>
          <a:bodyPr/>
          <a:lstStyle/>
          <a:p>
            <a:pPr algn="just">
              <a:lnSpc>
                <a:spcPct val="120000"/>
              </a:lnSpc>
              <a:spcBef>
                <a:spcPts val="600"/>
              </a:spcBef>
              <a:spcAft>
                <a:spcPts val="60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Distribution systems have a substantial number of devices, all the way from the substation to the service entrance at customer locations. </a:t>
            </a:r>
            <a:r>
              <a:rPr lang="en-US" sz="2400" dirty="0">
                <a:solidFill>
                  <a:srgbClr val="FF0000"/>
                </a:solidFill>
                <a:latin typeface="Calibri" panose="020F0502020204030204" pitchFamily="34" charset="0"/>
                <a:cs typeface="Calibri" panose="020F0502020204030204" pitchFamily="34" charset="0"/>
              </a:rPr>
              <a:t>The devices include transformers, switchgear, compensating devices, protection equipment, and control and monitoring devices. </a:t>
            </a:r>
            <a:r>
              <a:rPr lang="en-US" sz="2400" dirty="0">
                <a:solidFill>
                  <a:schemeClr val="tx1"/>
                </a:solidFill>
                <a:latin typeface="Calibri" panose="020F0502020204030204" pitchFamily="34" charset="0"/>
                <a:cs typeface="Calibri" panose="020F0502020204030204" pitchFamily="34" charset="0"/>
              </a:rPr>
              <a:t>In this chapter, we explore these devices.</a:t>
            </a:r>
          </a:p>
          <a:p>
            <a:pPr marL="640080" algn="just">
              <a:lnSpc>
                <a:spcPct val="125000"/>
              </a:lnSpc>
              <a:spcBef>
                <a:spcPts val="300"/>
              </a:spcBef>
              <a:spcAft>
                <a:spcPts val="300"/>
              </a:spcAft>
              <a:buFont typeface="Wingdings" panose="05000000000000000000" pitchFamily="2" charset="2"/>
              <a:buChar char="§"/>
            </a:pPr>
            <a:r>
              <a:rPr lang="en-US" sz="2000" dirty="0">
                <a:solidFill>
                  <a:schemeClr val="accent4"/>
                </a:solidFill>
                <a:latin typeface="Calibri" panose="020F0502020204030204" pitchFamily="34" charset="0"/>
                <a:cs typeface="Calibri" panose="020F0502020204030204" pitchFamily="34" charset="0"/>
              </a:rPr>
              <a:t>Transformers;</a:t>
            </a:r>
          </a:p>
          <a:p>
            <a:pPr marL="640080" algn="just">
              <a:lnSpc>
                <a:spcPct val="125000"/>
              </a:lnSpc>
              <a:spcBef>
                <a:spcPts val="300"/>
              </a:spcBef>
              <a:spcAft>
                <a:spcPts val="300"/>
              </a:spcAft>
              <a:buFont typeface="Wingdings" panose="05000000000000000000" pitchFamily="2" charset="2"/>
              <a:buChar char="§"/>
            </a:pPr>
            <a:r>
              <a:rPr lang="en-US" sz="2000" dirty="0">
                <a:solidFill>
                  <a:schemeClr val="accent4"/>
                </a:solidFill>
                <a:latin typeface="Calibri" panose="020F0502020204030204" pitchFamily="34" charset="0"/>
                <a:cs typeface="Calibri" panose="020F0502020204030204" pitchFamily="34" charset="0"/>
              </a:rPr>
              <a:t>Switchgear;</a:t>
            </a:r>
          </a:p>
          <a:p>
            <a:pPr marL="640080" algn="just">
              <a:lnSpc>
                <a:spcPct val="125000"/>
              </a:lnSpc>
              <a:spcBef>
                <a:spcPts val="300"/>
              </a:spcBef>
              <a:spcAft>
                <a:spcPts val="300"/>
              </a:spcAft>
              <a:buFont typeface="Wingdings" panose="05000000000000000000" pitchFamily="2" charset="2"/>
              <a:buChar char="§"/>
            </a:pPr>
            <a:r>
              <a:rPr lang="en-US" sz="2000" dirty="0">
                <a:solidFill>
                  <a:schemeClr val="accent4"/>
                </a:solidFill>
                <a:latin typeface="Calibri" panose="020F0502020204030204" pitchFamily="34" charset="0"/>
                <a:cs typeface="Calibri" panose="020F0502020204030204" pitchFamily="34" charset="0"/>
              </a:rPr>
              <a:t>Compensating devices;</a:t>
            </a:r>
          </a:p>
          <a:p>
            <a:pPr marL="640080" algn="just">
              <a:lnSpc>
                <a:spcPct val="125000"/>
              </a:lnSpc>
              <a:spcBef>
                <a:spcPts val="300"/>
              </a:spcBef>
              <a:spcAft>
                <a:spcPts val="300"/>
              </a:spcAft>
              <a:buFont typeface="Wingdings" panose="05000000000000000000" pitchFamily="2" charset="2"/>
              <a:buChar char="§"/>
            </a:pPr>
            <a:r>
              <a:rPr lang="en-US" sz="2000" dirty="0">
                <a:solidFill>
                  <a:schemeClr val="accent4"/>
                </a:solidFill>
                <a:latin typeface="Calibri" panose="020F0502020204030204" pitchFamily="34" charset="0"/>
                <a:cs typeface="Calibri" panose="020F0502020204030204" pitchFamily="34" charset="0"/>
              </a:rPr>
              <a:t>Protection equipment;</a:t>
            </a:r>
          </a:p>
          <a:p>
            <a:pPr marL="640080" algn="just">
              <a:lnSpc>
                <a:spcPct val="125000"/>
              </a:lnSpc>
              <a:spcBef>
                <a:spcPts val="300"/>
              </a:spcBef>
              <a:spcAft>
                <a:spcPts val="300"/>
              </a:spcAft>
              <a:buFont typeface="Wingdings" panose="05000000000000000000" pitchFamily="2" charset="2"/>
              <a:buChar char="§"/>
            </a:pPr>
            <a:r>
              <a:rPr lang="en-US" sz="2000" dirty="0">
                <a:solidFill>
                  <a:schemeClr val="accent4"/>
                </a:solidFill>
                <a:latin typeface="Calibri" panose="020F0502020204030204" pitchFamily="34" charset="0"/>
                <a:cs typeface="Calibri" panose="020F0502020204030204" pitchFamily="34" charset="0"/>
              </a:rPr>
              <a:t>Control and monitoring devices;</a:t>
            </a:r>
          </a:p>
          <a:p>
            <a:pPr algn="just">
              <a:lnSpc>
                <a:spcPct val="120000"/>
              </a:lnSpc>
              <a:spcBef>
                <a:spcPts val="600"/>
              </a:spcBef>
              <a:spcAft>
                <a:spcPts val="600"/>
              </a:spcAft>
              <a:buFont typeface="Wingdings" panose="05000000000000000000" pitchFamily="2" charset="2"/>
              <a:buChar char="q"/>
            </a:pPr>
            <a:endParaRPr lang="en-US" sz="2000" dirty="0">
              <a:solidFill>
                <a:schemeClr val="tx1"/>
              </a:solidFill>
              <a:latin typeface="Calibri" panose="020F0502020204030204" pitchFamily="34" charset="0"/>
              <a:cs typeface="Calibri" panose="020F0502020204030204" pitchFamily="34" charset="0"/>
            </a:endParaRPr>
          </a:p>
          <a:p>
            <a:pPr algn="just">
              <a:lnSpc>
                <a:spcPct val="120000"/>
              </a:lnSpc>
              <a:spcBef>
                <a:spcPts val="600"/>
              </a:spcBef>
              <a:spcAft>
                <a:spcPts val="600"/>
              </a:spcAft>
              <a:buFont typeface="Wingdings" panose="05000000000000000000" pitchFamily="2" charset="2"/>
              <a:buChar char="q"/>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8AC59342-EDAE-41FF-B9BE-B4F176E7DD59}"/>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sp>
        <p:nvSpPr>
          <p:cNvPr id="4" name="Text Placeholder 4">
            <a:extLst>
              <a:ext uri="{FF2B5EF4-FFF2-40B4-BE49-F238E27FC236}">
                <a16:creationId xmlns:a16="http://schemas.microsoft.com/office/drawing/2014/main" id="{E44D1523-7656-8098-8209-77078DC1278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8325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207-1B4F-462A-BBC1-BCC34CC318AE}"/>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 Substation Devices</a:t>
            </a:r>
          </a:p>
        </p:txBody>
      </p:sp>
      <p:sp>
        <p:nvSpPr>
          <p:cNvPr id="3" name="Content Placeholder 2">
            <a:extLst>
              <a:ext uri="{FF2B5EF4-FFF2-40B4-BE49-F238E27FC236}">
                <a16:creationId xmlns:a16="http://schemas.microsoft.com/office/drawing/2014/main" id="{40E1A91F-9E20-44E4-AA55-18676D9DC0D1}"/>
              </a:ext>
            </a:extLst>
          </p:cNvPr>
          <p:cNvSpPr>
            <a:spLocks noGrp="1"/>
          </p:cNvSpPr>
          <p:nvPr>
            <p:ph idx="1"/>
          </p:nvPr>
        </p:nvSpPr>
        <p:spPr>
          <a:xfrm>
            <a:off x="457200" y="1066804"/>
            <a:ext cx="8229600" cy="3080904"/>
          </a:xfrm>
        </p:spPr>
        <p:txBody>
          <a:bodyPr>
            <a:noAutofit/>
          </a:bodyPr>
          <a:lstStyle/>
          <a:p>
            <a:pPr algn="just">
              <a:lnSpc>
                <a:spcPct val="120000"/>
              </a:lnSpc>
              <a:spcBef>
                <a:spcPts val="600"/>
              </a:spcBef>
              <a:spcAft>
                <a:spcPts val="60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Distribution substations are the link between the transmission system and the distribution system. Figures 1.2 and 1.3 show a distribution substation. </a:t>
            </a:r>
            <a:r>
              <a:rPr lang="en-US" sz="2400" dirty="0">
                <a:solidFill>
                  <a:srgbClr val="FF0000"/>
                </a:solidFill>
                <a:latin typeface="Calibri" panose="020F0502020204030204" pitchFamily="34" charset="0"/>
                <a:cs typeface="Calibri" panose="020F0502020204030204" pitchFamily="34" charset="0"/>
              </a:rPr>
              <a:t>The right-hand side of Figure 1.2 shows the 115-kV side including the incoming feeder, switching equipment, and busbars.</a:t>
            </a:r>
            <a:r>
              <a:rPr lang="en-US" sz="2400" dirty="0">
                <a:solidFill>
                  <a:schemeClr val="tx1"/>
                </a:solidFill>
                <a:latin typeface="Calibri" panose="020F0502020204030204" pitchFamily="34" charset="0"/>
                <a:cs typeface="Calibri" panose="020F0502020204030204" pitchFamily="34" charset="0"/>
              </a:rPr>
              <a:t> The left-hand side of this figure shows the 12.47-kV side. A power transformer to step down the voltage is in the middle of the figure. </a:t>
            </a:r>
          </a:p>
        </p:txBody>
      </p:sp>
      <p:sp>
        <p:nvSpPr>
          <p:cNvPr id="7" name="Slide Number Placeholder 6">
            <a:extLst>
              <a:ext uri="{FF2B5EF4-FFF2-40B4-BE49-F238E27FC236}">
                <a16:creationId xmlns:a16="http://schemas.microsoft.com/office/drawing/2014/main" id="{0078DDA6-7B99-4098-96C7-3B58EB371A1C}"/>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Text Placeholder 4">
            <a:extLst>
              <a:ext uri="{FF2B5EF4-FFF2-40B4-BE49-F238E27FC236}">
                <a16:creationId xmlns:a16="http://schemas.microsoft.com/office/drawing/2014/main" id="{1C4E3354-DBC1-B68E-0C02-2B5ECA223D3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pic>
        <p:nvPicPr>
          <p:cNvPr id="6" name="Picture 5">
            <a:extLst>
              <a:ext uri="{FF2B5EF4-FFF2-40B4-BE49-F238E27FC236}">
                <a16:creationId xmlns:a16="http://schemas.microsoft.com/office/drawing/2014/main" id="{54EFDBE8-243F-44D8-A4CC-A12F7A9E6ECE}"/>
              </a:ext>
            </a:extLst>
          </p:cNvPr>
          <p:cNvPicPr>
            <a:picLocks noChangeAspect="1"/>
          </p:cNvPicPr>
          <p:nvPr/>
        </p:nvPicPr>
        <p:blipFill>
          <a:blip r:embed="rId3"/>
          <a:stretch>
            <a:fillRect/>
          </a:stretch>
        </p:blipFill>
        <p:spPr>
          <a:xfrm>
            <a:off x="2000250" y="4147708"/>
            <a:ext cx="5050790" cy="1559630"/>
          </a:xfrm>
          <a:prstGeom prst="rect">
            <a:avLst/>
          </a:prstGeom>
        </p:spPr>
      </p:pic>
      <p:sp>
        <p:nvSpPr>
          <p:cNvPr id="8" name="TextBox 7">
            <a:extLst>
              <a:ext uri="{FF2B5EF4-FFF2-40B4-BE49-F238E27FC236}">
                <a16:creationId xmlns:a16="http://schemas.microsoft.com/office/drawing/2014/main" id="{A5440D81-9ECC-47AD-B432-A3546721FEF4}"/>
              </a:ext>
            </a:extLst>
          </p:cNvPr>
          <p:cNvSpPr txBox="1"/>
          <p:nvPr/>
        </p:nvSpPr>
        <p:spPr>
          <a:xfrm>
            <a:off x="2000250" y="5707338"/>
            <a:ext cx="5143500"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Figure 1.2 A 115-kV to 12.47-kV step-down distribution substation.</a:t>
            </a:r>
          </a:p>
        </p:txBody>
      </p:sp>
    </p:spTree>
    <p:extLst>
      <p:ext uri="{BB962C8B-B14F-4D97-AF65-F5344CB8AC3E}">
        <p14:creationId xmlns:p14="http://schemas.microsoft.com/office/powerpoint/2010/main" val="428564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F207-1B4F-462A-BBC1-BCC34CC318AE}"/>
              </a:ext>
            </a:extLst>
          </p:cNvPr>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1. Substation Devices</a:t>
            </a:r>
          </a:p>
        </p:txBody>
      </p:sp>
      <p:sp>
        <p:nvSpPr>
          <p:cNvPr id="7" name="Slide Number Placeholder 6">
            <a:extLst>
              <a:ext uri="{FF2B5EF4-FFF2-40B4-BE49-F238E27FC236}">
                <a16:creationId xmlns:a16="http://schemas.microsoft.com/office/drawing/2014/main" id="{0078DDA6-7B99-4098-96C7-3B58EB371A1C}"/>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3" name="Text Placeholder 4">
            <a:extLst>
              <a:ext uri="{FF2B5EF4-FFF2-40B4-BE49-F238E27FC236}">
                <a16:creationId xmlns:a16="http://schemas.microsoft.com/office/drawing/2014/main" id="{B78A7A8D-9891-84C8-3091-00946DC0B3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8" name="TextBox 7">
            <a:extLst>
              <a:ext uri="{FF2B5EF4-FFF2-40B4-BE49-F238E27FC236}">
                <a16:creationId xmlns:a16="http://schemas.microsoft.com/office/drawing/2014/main" id="{AEDB00CB-2D36-4978-8DE7-4FD21612EE28}"/>
              </a:ext>
            </a:extLst>
          </p:cNvPr>
          <p:cNvSpPr txBox="1"/>
          <p:nvPr/>
        </p:nvSpPr>
        <p:spPr>
          <a:xfrm>
            <a:off x="457200" y="1018903"/>
            <a:ext cx="8229600" cy="2103333"/>
          </a:xfrm>
          <a:prstGeom prst="rect">
            <a:avLst/>
          </a:prstGeom>
          <a:noFill/>
        </p:spPr>
        <p:txBody>
          <a:bodyPr wrap="square">
            <a:spAutoFit/>
          </a:bodyPr>
          <a:lstStyle/>
          <a:p>
            <a:pPr marL="342891" indent="-342891" algn="just" eaLnBrk="1" hangingPunct="1">
              <a:lnSpc>
                <a:spcPct val="110000"/>
              </a:lnSpc>
              <a:spcBef>
                <a:spcPts val="600"/>
              </a:spcBef>
              <a:spcAft>
                <a:spcPts val="600"/>
              </a:spcAft>
              <a:buClr>
                <a:srgbClr val="CE1126"/>
              </a:buClr>
              <a:buSzPct val="80000"/>
              <a:buFont typeface="Wingdings" panose="05000000000000000000" pitchFamily="2" charset="2"/>
              <a:buChar char="q"/>
            </a:pPr>
            <a:r>
              <a:rPr lang="en-US" dirty="0">
                <a:solidFill>
                  <a:srgbClr val="FF0000"/>
                </a:solidFill>
                <a:latin typeface="Calibri" panose="020F0502020204030204" pitchFamily="34" charset="0"/>
                <a:cs typeface="Calibri" panose="020F0502020204030204" pitchFamily="34" charset="0"/>
              </a:rPr>
              <a:t>Figure 1.3 shows an enlarged view of the 12.47-kV side. </a:t>
            </a:r>
            <a:r>
              <a:rPr lang="en-US" dirty="0">
                <a:latin typeface="Calibri" panose="020F0502020204030204" pitchFamily="34" charset="0"/>
                <a:cs typeface="Calibri" panose="020F0502020204030204" pitchFamily="34" charset="0"/>
              </a:rPr>
              <a:t>Substations are typically located on the periphery of cities, but they can also be inside the cities. Sometimes the distribution substation can be part of a large transmission substation.</a:t>
            </a:r>
          </a:p>
        </p:txBody>
      </p:sp>
      <p:pic>
        <p:nvPicPr>
          <p:cNvPr id="14" name="Picture 13">
            <a:extLst>
              <a:ext uri="{FF2B5EF4-FFF2-40B4-BE49-F238E27FC236}">
                <a16:creationId xmlns:a16="http://schemas.microsoft.com/office/drawing/2014/main" id="{9D0700EF-F0FB-4C63-8CED-BDFFA07D2BBF}"/>
              </a:ext>
            </a:extLst>
          </p:cNvPr>
          <p:cNvPicPr>
            <a:picLocks noChangeAspect="1"/>
          </p:cNvPicPr>
          <p:nvPr/>
        </p:nvPicPr>
        <p:blipFill>
          <a:blip r:embed="rId3"/>
          <a:stretch>
            <a:fillRect/>
          </a:stretch>
        </p:blipFill>
        <p:spPr>
          <a:xfrm>
            <a:off x="2400300" y="3072602"/>
            <a:ext cx="4501108" cy="2530081"/>
          </a:xfrm>
          <a:prstGeom prst="rect">
            <a:avLst/>
          </a:prstGeom>
        </p:spPr>
      </p:pic>
      <p:sp>
        <p:nvSpPr>
          <p:cNvPr id="16" name="TextBox 15">
            <a:extLst>
              <a:ext uri="{FF2B5EF4-FFF2-40B4-BE49-F238E27FC236}">
                <a16:creationId xmlns:a16="http://schemas.microsoft.com/office/drawing/2014/main" id="{D4E275E7-AF01-451A-B098-375EE04F7297}"/>
              </a:ext>
            </a:extLst>
          </p:cNvPr>
          <p:cNvSpPr txBox="1"/>
          <p:nvPr/>
        </p:nvSpPr>
        <p:spPr>
          <a:xfrm>
            <a:off x="1090116" y="5592614"/>
            <a:ext cx="6225084"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Figure 1.3 The 12.47-kV side of the substation showing the transformer, circuit breakers, and the rest of the equipment.</a:t>
            </a:r>
          </a:p>
        </p:txBody>
      </p:sp>
    </p:spTree>
    <p:extLst>
      <p:ext uri="{BB962C8B-B14F-4D97-AF65-F5344CB8AC3E}">
        <p14:creationId xmlns:p14="http://schemas.microsoft.com/office/powerpoint/2010/main" val="3843687901"/>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2389</TotalTime>
  <Words>3188</Words>
  <Application>Microsoft Office PowerPoint</Application>
  <PresentationFormat>On-screen Show (4:3)</PresentationFormat>
  <Paragraphs>266</Paragraphs>
  <Slides>42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PTSans-Bold</vt:lpstr>
      <vt:lpstr>Univers 65</vt:lpstr>
      <vt:lpstr>Univers 67 CondensedBold</vt:lpstr>
      <vt:lpstr>Arial</vt:lpstr>
      <vt:lpstr>Calibri</vt:lpstr>
      <vt:lpstr>Times</vt:lpstr>
      <vt:lpstr>Times New Roman</vt:lpstr>
      <vt:lpstr>Wingdings</vt:lpstr>
      <vt:lpstr>PowerPoint</vt:lpstr>
      <vt:lpstr>Introduction to  Distribution Systems </vt:lpstr>
      <vt:lpstr>Introduction to Energy Distribution Systems</vt:lpstr>
      <vt:lpstr>Epilogue</vt:lpstr>
      <vt:lpstr>The Electric Power System</vt:lpstr>
      <vt:lpstr>The Electric Power System</vt:lpstr>
      <vt:lpstr>The Electric Power System</vt:lpstr>
      <vt:lpstr>Distribution System Devices</vt:lpstr>
      <vt:lpstr>1. Substation Devices</vt:lpstr>
      <vt:lpstr>1. Substation Devices</vt:lpstr>
      <vt:lpstr>1. Substation Devices</vt:lpstr>
      <vt:lpstr>1.1 Power Transformers</vt:lpstr>
      <vt:lpstr>1.1 Power Transformers</vt:lpstr>
      <vt:lpstr>1.2 Switchgear</vt:lpstr>
      <vt:lpstr>1.2 Switchgear</vt:lpstr>
      <vt:lpstr>1.3 Compensating Device</vt:lpstr>
      <vt:lpstr>1.3 Compensating Device</vt:lpstr>
      <vt:lpstr>1.4 Protection Equipment</vt:lpstr>
      <vt:lpstr>1.4 Protection Equipment</vt:lpstr>
      <vt:lpstr>1.5 Control and Monitoring Devices</vt:lpstr>
      <vt:lpstr>1.5 Control and Monitoring Devices</vt:lpstr>
      <vt:lpstr>2. Primary System Components</vt:lpstr>
      <vt:lpstr>2.1 Feeders and Laterals</vt:lpstr>
      <vt:lpstr>2.1 Feeders and Laterals</vt:lpstr>
      <vt:lpstr>2.2 Switches</vt:lpstr>
      <vt:lpstr>2.2 Switches</vt:lpstr>
      <vt:lpstr>2.2 Switches</vt:lpstr>
      <vt:lpstr>2.2 Switches</vt:lpstr>
      <vt:lpstr>2.3 Compensating Devices</vt:lpstr>
      <vt:lpstr>2.4 Protection Equipment</vt:lpstr>
      <vt:lpstr>2.4 Protection Equipment</vt:lpstr>
      <vt:lpstr>2.4 Protection Equipment</vt:lpstr>
      <vt:lpstr>2.5 Control and Monitoring Devices</vt:lpstr>
      <vt:lpstr>2.5 Control and Monitoring Devices</vt:lpstr>
      <vt:lpstr>2.6 Distribution Transformers</vt:lpstr>
      <vt:lpstr>2.7 Types of Primary Systems</vt:lpstr>
      <vt:lpstr>2.7 Types of Primary Systems</vt:lpstr>
      <vt:lpstr>3. Secondary System Components</vt:lpstr>
      <vt:lpstr>3. Secondary System Components</vt:lpstr>
      <vt:lpstr>3. Secondary System Components</vt:lpstr>
      <vt:lpstr>Frequently Asked Questions on Distribution Systems</vt:lpstr>
      <vt:lpstr>Frequently Asked Questions on Distribution Systems</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Zheng, Junyuan [E CPE]</cp:lastModifiedBy>
  <cp:revision>101</cp:revision>
  <dcterms:created xsi:type="dcterms:W3CDTF">2022-12-20T23:57:39Z</dcterms:created>
  <dcterms:modified xsi:type="dcterms:W3CDTF">2025-09-06T20:13:20Z</dcterms:modified>
</cp:coreProperties>
</file>